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543D2E-E0D5-4DAC-AB07-2D91DF908CC4}" type="datetimeFigureOut">
              <a:rPr lang="en-IN" smtClean="0"/>
              <a:t>23-08-2020</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EA092D16-503E-44D9-A8B6-BA1CA1421ED8}"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265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543D2E-E0D5-4DAC-AB07-2D91DF908CC4}" type="datetimeFigureOut">
              <a:rPr lang="en-IN" smtClean="0"/>
              <a:t>23-08-2020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092D16-503E-44D9-A8B6-BA1CA1421ED8}"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3567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543D2E-E0D5-4DAC-AB07-2D91DF908CC4}" type="datetimeFigureOut">
              <a:rPr lang="en-IN" smtClean="0"/>
              <a:t>23-08-2020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092D16-503E-44D9-A8B6-BA1CA1421ED8}"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2530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543D2E-E0D5-4DAC-AB07-2D91DF908CC4}" type="datetimeFigureOut">
              <a:rPr lang="en-IN" smtClean="0"/>
              <a:t>23-08-2020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092D16-503E-44D9-A8B6-BA1CA1421ED8}"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9954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543D2E-E0D5-4DAC-AB07-2D91DF908CC4}" type="datetimeFigureOut">
              <a:rPr lang="en-IN" smtClean="0"/>
              <a:t>23-08-2020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A092D16-503E-44D9-A8B6-BA1CA1421ED8}"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293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543D2E-E0D5-4DAC-AB07-2D91DF908CC4}" type="datetimeFigureOut">
              <a:rPr lang="en-IN" smtClean="0"/>
              <a:t>23-08-2020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092D16-503E-44D9-A8B6-BA1CA1421ED8}"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56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543D2E-E0D5-4DAC-AB07-2D91DF908CC4}" type="datetimeFigureOut">
              <a:rPr lang="en-IN" smtClean="0"/>
              <a:t>23-08-2020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A092D16-503E-44D9-A8B6-BA1CA1421ED8}"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9948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543D2E-E0D5-4DAC-AB07-2D91DF908CC4}" type="datetimeFigureOut">
              <a:rPr lang="en-IN" smtClean="0"/>
              <a:t>23-08-2020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A092D16-503E-44D9-A8B6-BA1CA1421ED8}"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6661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543D2E-E0D5-4DAC-AB07-2D91DF908CC4}" type="datetimeFigureOut">
              <a:rPr lang="en-IN" smtClean="0"/>
              <a:t>23-08-2020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A092D16-503E-44D9-A8B6-BA1CA1421ED8}" type="slidenum">
              <a:rPr lang="en-IN" smtClean="0"/>
              <a:t>‹#›</a:t>
            </a:fld>
            <a:endParaRPr lang="en-IN"/>
          </a:p>
        </p:txBody>
      </p:sp>
    </p:spTree>
    <p:extLst>
      <p:ext uri="{BB962C8B-B14F-4D97-AF65-F5344CB8AC3E}">
        <p14:creationId xmlns:p14="http://schemas.microsoft.com/office/powerpoint/2010/main" val="304109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543D2E-E0D5-4DAC-AB07-2D91DF908CC4}" type="datetimeFigureOut">
              <a:rPr lang="en-IN" smtClean="0"/>
              <a:t>23-08-2020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A092D16-503E-44D9-A8B6-BA1CA1421ED8}"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589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B543D2E-E0D5-4DAC-AB07-2D91DF908CC4}" type="datetimeFigureOut">
              <a:rPr lang="en-IN" smtClean="0"/>
              <a:t>23-08-2020</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EA092D16-503E-44D9-A8B6-BA1CA1421ED8}"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882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B543D2E-E0D5-4DAC-AB07-2D91DF908CC4}" type="datetimeFigureOut">
              <a:rPr lang="en-IN" smtClean="0"/>
              <a:t>23-08-2020</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092D16-503E-44D9-A8B6-BA1CA1421ED8}"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63742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www.amazon.in/s/ref=dp_byline_sr_book_1?ie=UTF8&amp;field-author=Dr.+Rega+Surya+Rao&amp;search-alias=stripbooks"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hyperlink" Target="http://studymaterial.unipune.ac.in/" TargetMode="External"/><Relationship Id="rId13" Type="http://schemas.openxmlformats.org/officeDocument/2006/relationships/hyperlink" Target="https://biotech.law.lsu.edu/" TargetMode="External"/><Relationship Id="rId3" Type="http://schemas.openxmlformats.org/officeDocument/2006/relationships/hyperlink" Target="http://persmin.gov.in/" TargetMode="External"/><Relationship Id="rId7" Type="http://schemas.openxmlformats.org/officeDocument/2006/relationships/hyperlink" Target="https://guides.libraries.uc.edu/" TargetMode="External"/><Relationship Id="rId12" Type="http://schemas.openxmlformats.org/officeDocument/2006/relationships/hyperlink" Target="https://www.lawfinderlive.com/" TargetMode="External"/><Relationship Id="rId2" Type="http://schemas.openxmlformats.org/officeDocument/2006/relationships/hyperlink" Target="http://www.legalbites.in/" TargetMode="External"/><Relationship Id="rId1" Type="http://schemas.openxmlformats.org/officeDocument/2006/relationships/slideLayout" Target="../slideLayouts/slideLayout7.xml"/><Relationship Id="rId6" Type="http://schemas.openxmlformats.org/officeDocument/2006/relationships/hyperlink" Target="http://www.ajol.info/" TargetMode="External"/><Relationship Id="rId11" Type="http://schemas.openxmlformats.org/officeDocument/2006/relationships/hyperlink" Target="https://www.lexisnexis.com/" TargetMode="External"/><Relationship Id="rId5" Type="http://schemas.openxmlformats.org/officeDocument/2006/relationships/hyperlink" Target="http://www.academia.edu/" TargetMode="External"/><Relationship Id="rId10" Type="http://schemas.openxmlformats.org/officeDocument/2006/relationships/hyperlink" Target="https://www.lawethiopia.com/" TargetMode="External"/><Relationship Id="rId4" Type="http://schemas.openxmlformats.org/officeDocument/2006/relationships/hyperlink" Target="http://www.docsity.com/" TargetMode="External"/><Relationship Id="rId9" Type="http://schemas.openxmlformats.org/officeDocument/2006/relationships/hyperlink" Target="https://blog.ipleaders.in/" TargetMode="External"/><Relationship Id="rId14" Type="http://schemas.openxmlformats.org/officeDocument/2006/relationships/hyperlink" Target="http://www.legalserviceindia.com/"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A9674C-F80C-442E-BE46-A067BB58EB88}"/>
              </a:ext>
            </a:extLst>
          </p:cNvPr>
          <p:cNvSpPr txBox="1"/>
          <p:nvPr/>
        </p:nvSpPr>
        <p:spPr>
          <a:xfrm>
            <a:off x="417250" y="825623"/>
            <a:ext cx="10946168" cy="4512133"/>
          </a:xfrm>
          <a:prstGeom prst="rect">
            <a:avLst/>
          </a:prstGeom>
          <a:noFill/>
        </p:spPr>
        <p:txBody>
          <a:bodyPr wrap="square">
            <a:spAutoFit/>
          </a:bodyPr>
          <a:lstStyle/>
          <a:p>
            <a:pPr algn="ctr">
              <a:lnSpc>
                <a:spcPct val="107000"/>
              </a:lnSpc>
              <a:spcAft>
                <a:spcPts val="800"/>
              </a:spcAft>
            </a:pPr>
            <a:r>
              <a:rPr lang="en-IN" sz="4400" b="1" dirty="0">
                <a:solidFill>
                  <a:srgbClr val="222222"/>
                </a:solidFill>
                <a:effectLst/>
                <a:latin typeface="Mangal" panose="02040503050203030202" pitchFamily="18" charset="0"/>
                <a:ea typeface="Calibri" panose="020F0502020204030204" pitchFamily="34" charset="0"/>
                <a:cs typeface="Mangal" panose="02040503050203030202" pitchFamily="18" charset="0"/>
              </a:rPr>
              <a:t>Doctrine of separation of power</a:t>
            </a:r>
          </a:p>
          <a:p>
            <a:pPr algn="r" fontAlgn="base">
              <a:lnSpc>
                <a:spcPct val="107000"/>
              </a:lnSpc>
              <a:spcAft>
                <a:spcPts val="1050"/>
              </a:spcAft>
            </a:pPr>
            <a:endParaRPr lang="en-IN" sz="2400" b="1" kern="1800" dirty="0">
              <a:solidFill>
                <a:srgbClr val="444444"/>
              </a:solidFill>
              <a:latin typeface="Helvetica" panose="020B0604020202020204" pitchFamily="34" charset="0"/>
              <a:ea typeface="Calibri" panose="020F0502020204030204" pitchFamily="34" charset="0"/>
              <a:cs typeface="Mangal" panose="02040503050203030202" pitchFamily="18" charset="0"/>
            </a:endParaRPr>
          </a:p>
          <a:p>
            <a:pPr algn="r" fontAlgn="base">
              <a:lnSpc>
                <a:spcPct val="107000"/>
              </a:lnSpc>
              <a:spcAft>
                <a:spcPts val="1050"/>
              </a:spcAft>
            </a:pPr>
            <a:endParaRPr lang="en-IN" sz="2400" b="1" kern="1800" dirty="0">
              <a:solidFill>
                <a:srgbClr val="444444"/>
              </a:solidFill>
              <a:latin typeface="Helvetica" panose="020B0604020202020204" pitchFamily="34" charset="0"/>
              <a:ea typeface="Calibri" panose="020F0502020204030204" pitchFamily="34" charset="0"/>
              <a:cs typeface="Mangal" panose="02040503050203030202" pitchFamily="18" charset="0"/>
            </a:endParaRPr>
          </a:p>
          <a:p>
            <a:pPr algn="r" fontAlgn="base">
              <a:lnSpc>
                <a:spcPct val="107000"/>
              </a:lnSpc>
              <a:spcAft>
                <a:spcPts val="1050"/>
              </a:spcAft>
            </a:pPr>
            <a:r>
              <a:rPr lang="en-IN" sz="2400" b="1" kern="1800" dirty="0">
                <a:solidFill>
                  <a:srgbClr val="444444"/>
                </a:solidFill>
                <a:latin typeface="Helvetica" panose="020B0604020202020204" pitchFamily="34" charset="0"/>
                <a:ea typeface="Calibri" panose="020F0502020204030204" pitchFamily="34" charset="0"/>
                <a:cs typeface="Mangal" panose="02040503050203030202" pitchFamily="18" charset="0"/>
              </a:rPr>
              <a:t>By-</a:t>
            </a:r>
          </a:p>
          <a:p>
            <a:pPr algn="r" fontAlgn="base">
              <a:lnSpc>
                <a:spcPct val="107000"/>
              </a:lnSpc>
              <a:spcAft>
                <a:spcPts val="1050"/>
              </a:spcAft>
            </a:pPr>
            <a:r>
              <a:rPr lang="en-IN" sz="2400" kern="1800" dirty="0" err="1">
                <a:solidFill>
                  <a:srgbClr val="444444"/>
                </a:solidFill>
                <a:latin typeface="Helvetica" panose="020B0604020202020204" pitchFamily="34" charset="0"/>
                <a:ea typeface="Calibri" panose="020F0502020204030204" pitchFamily="34" charset="0"/>
                <a:cs typeface="Mangal" panose="02040503050203030202" pitchFamily="18" charset="0"/>
              </a:rPr>
              <a:t>Dr.</a:t>
            </a:r>
            <a:r>
              <a:rPr lang="en-IN" sz="2400" kern="1800" dirty="0">
                <a:solidFill>
                  <a:srgbClr val="444444"/>
                </a:solidFill>
                <a:latin typeface="Helvetica" panose="020B0604020202020204" pitchFamily="34" charset="0"/>
                <a:ea typeface="Calibri" panose="020F0502020204030204" pitchFamily="34" charset="0"/>
                <a:cs typeface="Mangal" panose="02040503050203030202" pitchFamily="18" charset="0"/>
              </a:rPr>
              <a:t> Prabodh Kumar Garg</a:t>
            </a:r>
          </a:p>
          <a:p>
            <a:pPr algn="r" fontAlgn="base">
              <a:lnSpc>
                <a:spcPct val="107000"/>
              </a:lnSpc>
              <a:spcAft>
                <a:spcPts val="1050"/>
              </a:spcAft>
            </a:pPr>
            <a:r>
              <a:rPr lang="en-IN" sz="2400" kern="1800" dirty="0">
                <a:solidFill>
                  <a:srgbClr val="444444"/>
                </a:solidFill>
                <a:latin typeface="Helvetica" panose="020B0604020202020204" pitchFamily="34" charset="0"/>
                <a:ea typeface="Calibri" panose="020F0502020204030204" pitchFamily="34" charset="0"/>
                <a:cs typeface="Mangal" panose="02040503050203030202" pitchFamily="18" charset="0"/>
              </a:rPr>
              <a:t>Assistant Professor</a:t>
            </a:r>
          </a:p>
          <a:p>
            <a:pPr algn="r" fontAlgn="base">
              <a:lnSpc>
                <a:spcPct val="107000"/>
              </a:lnSpc>
              <a:spcAft>
                <a:spcPts val="1050"/>
              </a:spcAft>
            </a:pPr>
            <a:r>
              <a:rPr lang="en-IN" sz="2400" kern="1800" dirty="0">
                <a:solidFill>
                  <a:srgbClr val="444444"/>
                </a:solidFill>
                <a:latin typeface="Helvetica" panose="020B0604020202020204" pitchFamily="34" charset="0"/>
                <a:ea typeface="Calibri" panose="020F0502020204030204" pitchFamily="34" charset="0"/>
                <a:cs typeface="Mangal" panose="02040503050203030202" pitchFamily="18" charset="0"/>
              </a:rPr>
              <a:t>Department of Law</a:t>
            </a:r>
          </a:p>
          <a:p>
            <a:pPr algn="r" fontAlgn="base">
              <a:lnSpc>
                <a:spcPct val="107000"/>
              </a:lnSpc>
              <a:spcAft>
                <a:spcPts val="1050"/>
              </a:spcAft>
            </a:pPr>
            <a:r>
              <a:rPr lang="en-IN" sz="2400" kern="1800" dirty="0">
                <a:solidFill>
                  <a:srgbClr val="444444"/>
                </a:solidFill>
                <a:latin typeface="Helvetica" panose="020B0604020202020204" pitchFamily="34" charset="0"/>
                <a:ea typeface="Calibri" panose="020F0502020204030204" pitchFamily="34" charset="0"/>
                <a:cs typeface="Mangal" panose="02040503050203030202" pitchFamily="18" charset="0"/>
              </a:rPr>
              <a:t>Shia P g College Lucknow</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330869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FCC9929-E962-4F49-8614-DB49D5AC2C3D}"/>
              </a:ext>
            </a:extLst>
          </p:cNvPr>
          <p:cNvSpPr txBox="1"/>
          <p:nvPr/>
        </p:nvSpPr>
        <p:spPr>
          <a:xfrm>
            <a:off x="1624615" y="2840854"/>
            <a:ext cx="8717870" cy="357790"/>
          </a:xfrm>
          <a:prstGeom prst="rect">
            <a:avLst/>
          </a:prstGeom>
          <a:noFill/>
        </p:spPr>
        <p:txBody>
          <a:bodyPr wrap="square">
            <a:spAutoFit/>
          </a:bodyPr>
          <a:lstStyle/>
          <a:p>
            <a:pPr>
              <a:lnSpc>
                <a:spcPts val="1800"/>
              </a:lnSpc>
              <a:spcAft>
                <a:spcPts val="800"/>
              </a:spcAft>
            </a:pPr>
            <a:r>
              <a:rPr lang="en-IN" sz="2400" b="1"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Constituent assembly and the separation of Powers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26957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D992F7-3281-4C9B-9F7F-7A42B9B4D3B7}"/>
              </a:ext>
            </a:extLst>
          </p:cNvPr>
          <p:cNvSpPr txBox="1"/>
          <p:nvPr/>
        </p:nvSpPr>
        <p:spPr>
          <a:xfrm>
            <a:off x="1029811" y="1305018"/>
            <a:ext cx="9978500" cy="3422219"/>
          </a:xfrm>
          <a:prstGeom prst="rect">
            <a:avLst/>
          </a:prstGeom>
          <a:noFill/>
        </p:spPr>
        <p:txBody>
          <a:bodyPr wrap="square">
            <a:spAutoFit/>
          </a:bodyPr>
          <a:lstStyle/>
          <a:p>
            <a:pPr>
              <a:lnSpc>
                <a:spcPts val="1800"/>
              </a:lnSpc>
              <a:spcAft>
                <a:spcPts val="800"/>
              </a:spcAft>
            </a:pP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There were primarily two reasons for non-insertion of separation of powers in the constitution: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600"/>
              </a:spcAft>
              <a:buSzPts val="1000"/>
              <a:buFont typeface="Symbol" panose="05050102010706020507" pitchFamily="18" charset="2"/>
              <a:buChar char=""/>
              <a:tabLst>
                <a:tab pos="457200" algn="l"/>
              </a:tabLst>
            </a:pPr>
            <a:r>
              <a:rPr lang="en-IN" sz="2400"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It was felt that it was too late to make amends as the constitution was already drafted and bringing the amendment inserting the principle of separation of powers would bring in change to the structure of the constitution.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indent="-342900">
              <a:buFont typeface="Arial" panose="020B0604020202020204" pitchFamily="34" charset="0"/>
              <a:buChar char="•"/>
            </a:pPr>
            <a:r>
              <a:rPr lang="en-IN" sz="2400" dirty="0">
                <a:solidFill>
                  <a:srgbClr val="000000"/>
                </a:solidFill>
                <a:effectLst/>
                <a:latin typeface="Mangal" panose="02040503050203030202" pitchFamily="18" charset="0"/>
                <a:ea typeface="Times New Roman" panose="02020603050405020304" pitchFamily="18" charset="0"/>
              </a:rPr>
              <a:t>Since, British system of parliamentary form of government was adopted, it was thought it would be better to avoid adopting complete separation of powers as in the American system.</a:t>
            </a:r>
            <a:endParaRPr lang="en-IN" sz="2400" dirty="0"/>
          </a:p>
        </p:txBody>
      </p:sp>
    </p:spTree>
    <p:extLst>
      <p:ext uri="{BB962C8B-B14F-4D97-AF65-F5344CB8AC3E}">
        <p14:creationId xmlns:p14="http://schemas.microsoft.com/office/powerpoint/2010/main" val="1854356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1AAF8B-A436-40D3-B3A3-CF94171BDF38}"/>
              </a:ext>
            </a:extLst>
          </p:cNvPr>
          <p:cNvSpPr txBox="1"/>
          <p:nvPr/>
        </p:nvSpPr>
        <p:spPr>
          <a:xfrm>
            <a:off x="701336" y="2192784"/>
            <a:ext cx="10022889" cy="1297086"/>
          </a:xfrm>
          <a:prstGeom prst="rect">
            <a:avLst/>
          </a:prstGeom>
          <a:noFill/>
        </p:spPr>
        <p:txBody>
          <a:bodyPr wrap="square">
            <a:spAutoFit/>
          </a:bodyPr>
          <a:lstStyle/>
          <a:p>
            <a:pPr algn="ctr">
              <a:lnSpc>
                <a:spcPct val="107000"/>
              </a:lnSpc>
              <a:spcAft>
                <a:spcPts val="120"/>
              </a:spcAft>
            </a:pPr>
            <a:r>
              <a:rPr lang="en-IN" sz="2400" b="1"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Doctrine of separation of power</a:t>
            </a:r>
          </a:p>
          <a:p>
            <a:pPr algn="ctr">
              <a:lnSpc>
                <a:spcPct val="107000"/>
              </a:lnSpc>
              <a:spcAft>
                <a:spcPts val="120"/>
              </a:spcAft>
            </a:pPr>
            <a:r>
              <a:rPr lang="en-IN" sz="2400" b="1"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 and </a:t>
            </a:r>
          </a:p>
          <a:p>
            <a:pPr algn="ctr">
              <a:lnSpc>
                <a:spcPct val="107000"/>
              </a:lnSpc>
              <a:spcAft>
                <a:spcPts val="120"/>
              </a:spcAft>
            </a:pPr>
            <a:r>
              <a:rPr lang="en-IN" sz="2400" b="1"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Indian constitution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286439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5B1506-D72B-4543-8104-4F85970BF7AD}"/>
              </a:ext>
            </a:extLst>
          </p:cNvPr>
          <p:cNvSpPr txBox="1"/>
          <p:nvPr/>
        </p:nvSpPr>
        <p:spPr>
          <a:xfrm>
            <a:off x="1784411" y="1935332"/>
            <a:ext cx="7599286" cy="3260123"/>
          </a:xfrm>
          <a:prstGeom prst="rect">
            <a:avLst/>
          </a:prstGeom>
          <a:noFill/>
        </p:spPr>
        <p:txBody>
          <a:bodyPr wrap="square">
            <a:spAutoFit/>
          </a:bodyPr>
          <a:lstStyle/>
          <a:p>
            <a:pPr algn="just">
              <a:lnSpc>
                <a:spcPct val="107000"/>
              </a:lnSpc>
              <a:spcAft>
                <a:spcPts val="120"/>
              </a:spcAft>
            </a:pP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Some of the articles in the Indian constitution which emphasizes the separation of powers are the following:</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120"/>
              </a:spcAft>
              <a:buFont typeface="Symbol" panose="05050102010706020507" pitchFamily="18" charset="2"/>
              <a:buChar char=""/>
            </a:pPr>
            <a:r>
              <a:rPr lang="en-IN" sz="2400" b="1"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Article 50-</a:t>
            </a: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Article 50 puts an obligation over the state to separate the judiciary from the executive. However, Article 50 falls under the Directive Principles of State policy (DPSP) and hence is not enforceable.</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766196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66C80F-B6C7-487D-B88D-FED1F992A831}"/>
              </a:ext>
            </a:extLst>
          </p:cNvPr>
          <p:cNvSpPr txBox="1"/>
          <p:nvPr/>
        </p:nvSpPr>
        <p:spPr>
          <a:xfrm>
            <a:off x="1544713" y="2475135"/>
            <a:ext cx="8700117" cy="1666610"/>
          </a:xfrm>
          <a:prstGeom prst="rect">
            <a:avLst/>
          </a:prstGeom>
          <a:noFill/>
        </p:spPr>
        <p:txBody>
          <a:bodyPr wrap="square">
            <a:spAutoFit/>
          </a:bodyPr>
          <a:lstStyle/>
          <a:p>
            <a:pPr marL="342900" lvl="0" indent="-342900" algn="just">
              <a:lnSpc>
                <a:spcPct val="107000"/>
              </a:lnSpc>
              <a:spcAft>
                <a:spcPts val="120"/>
              </a:spcAft>
              <a:buFont typeface="Symbol" panose="05050102010706020507" pitchFamily="18" charset="2"/>
              <a:buChar char=""/>
            </a:pPr>
            <a:r>
              <a:rPr lang="en-IN" sz="2400" b="1"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Articles 121 and 211-</a:t>
            </a: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The legislatures cannot discuss the conduct of a judge of the High Court or Supreme Court. They can do so only in matters of impeachment.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74403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72625C-96D6-4ED2-B899-E218D0848D9C}"/>
              </a:ext>
            </a:extLst>
          </p:cNvPr>
          <p:cNvSpPr txBox="1"/>
          <p:nvPr/>
        </p:nvSpPr>
        <p:spPr>
          <a:xfrm>
            <a:off x="1846555" y="2201663"/>
            <a:ext cx="7546020" cy="2074607"/>
          </a:xfrm>
          <a:prstGeom prst="rect">
            <a:avLst/>
          </a:prstGeom>
          <a:noFill/>
        </p:spPr>
        <p:txBody>
          <a:bodyPr wrap="square">
            <a:spAutoFit/>
          </a:bodyPr>
          <a:lstStyle/>
          <a:p>
            <a:pPr marL="342900" lvl="0" indent="-342900" algn="just">
              <a:lnSpc>
                <a:spcPct val="107000"/>
              </a:lnSpc>
              <a:spcAft>
                <a:spcPts val="120"/>
              </a:spcAft>
              <a:buFont typeface="Symbol" panose="05050102010706020507" pitchFamily="18" charset="2"/>
              <a:buChar char=""/>
            </a:pPr>
            <a:r>
              <a:rPr lang="en-IN" sz="2400" b="1"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Articles 122 and 212-</a:t>
            </a: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The courts cannot inquire the validity of the proceedings of the legislatures.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120"/>
              </a:spcAft>
              <a:buFont typeface="Symbol" panose="05050102010706020507" pitchFamily="18" charset="2"/>
              <a:buChar char=""/>
            </a:pPr>
            <a:r>
              <a:rPr lang="en-IN" sz="2400" b="1"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Article 361-</a:t>
            </a: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The President and Governors enjoy immunity from court proceedings.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579969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FCEA3A-DE6F-49D5-8F52-309BA318B91E}"/>
              </a:ext>
            </a:extLst>
          </p:cNvPr>
          <p:cNvSpPr txBox="1"/>
          <p:nvPr/>
        </p:nvSpPr>
        <p:spPr>
          <a:xfrm>
            <a:off x="861134" y="1518083"/>
            <a:ext cx="9845336" cy="3085653"/>
          </a:xfrm>
          <a:prstGeom prst="rect">
            <a:avLst/>
          </a:prstGeom>
          <a:noFill/>
        </p:spPr>
        <p:txBody>
          <a:bodyPr wrap="square">
            <a:spAutoFit/>
          </a:bodyPr>
          <a:lstStyle/>
          <a:p>
            <a:pPr algn="just">
              <a:lnSpc>
                <a:spcPct val="107000"/>
              </a:lnSpc>
              <a:spcAft>
                <a:spcPts val="120"/>
              </a:spcAft>
            </a:pPr>
            <a:r>
              <a:rPr lang="en-IN" sz="2400" b="1"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Check and Balance: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r>
              <a:rPr lang="en-IN" sz="2400" dirty="0">
                <a:solidFill>
                  <a:srgbClr val="090909"/>
                </a:solidFill>
                <a:effectLst/>
                <a:latin typeface="Mangal" panose="02040503050203030202" pitchFamily="18" charset="0"/>
                <a:ea typeface="Times New Roman" panose="02020603050405020304" pitchFamily="18" charset="0"/>
              </a:rPr>
              <a:t>The doctrine of separation of powers is a part of the basic structure of the Indian Constitution even though it is not specifically mentioned in it. Hence, no law and amendment can be passed violating it. The system of checks and balances is essential for the proper functioning of three organs of the government. Different organs of the state impose checks and balances on the other. </a:t>
            </a:r>
            <a:endParaRPr lang="en-IN" sz="2400" dirty="0"/>
          </a:p>
        </p:txBody>
      </p:sp>
    </p:spTree>
    <p:extLst>
      <p:ext uri="{BB962C8B-B14F-4D97-AF65-F5344CB8AC3E}">
        <p14:creationId xmlns:p14="http://schemas.microsoft.com/office/powerpoint/2010/main" val="2721131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C0E4F7-9C1C-4C3A-937E-E8D5C844ADD2}"/>
              </a:ext>
            </a:extLst>
          </p:cNvPr>
          <p:cNvSpPr txBox="1"/>
          <p:nvPr/>
        </p:nvSpPr>
        <p:spPr>
          <a:xfrm>
            <a:off x="1367161" y="1642368"/>
            <a:ext cx="9215021" cy="3018840"/>
          </a:xfrm>
          <a:prstGeom prst="rect">
            <a:avLst/>
          </a:prstGeom>
          <a:noFill/>
        </p:spPr>
        <p:txBody>
          <a:bodyPr wrap="square">
            <a:spAutoFit/>
          </a:bodyPr>
          <a:lstStyle/>
          <a:p>
            <a:pPr algn="just">
              <a:lnSpc>
                <a:spcPct val="107000"/>
              </a:lnSpc>
              <a:spcAft>
                <a:spcPts val="120"/>
              </a:spcAft>
            </a:pP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The following examples illustrate the checks and balances: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600"/>
              </a:spcAft>
              <a:buFont typeface="Symbol" panose="05050102010706020507" pitchFamily="18" charset="2"/>
              <a:buChar char=""/>
            </a:pPr>
            <a:r>
              <a:rPr lang="en-IN" sz="2400"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Judiciary exercises judicial review over legislative and executive actions. Judiciary has the power to void laws passed by the Parliament. Similarly, it can declare the unconstitutional executive actions as void.</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600"/>
              </a:spcAft>
              <a:buFont typeface="Symbol" panose="05050102010706020507" pitchFamily="18" charset="2"/>
              <a:buChar char=""/>
            </a:pPr>
            <a:r>
              <a:rPr lang="en-IN" sz="2400"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Legislatures review the functioning of the executive.</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600"/>
              </a:spcAft>
              <a:buFont typeface="Symbol" panose="05050102010706020507" pitchFamily="18" charset="2"/>
              <a:buChar char=""/>
            </a:pPr>
            <a:r>
              <a:rPr lang="en-IN" sz="2400"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Executive appoints the judges.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26354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51659B-25E1-46F9-8DB9-4C4D6969B5C2}"/>
              </a:ext>
            </a:extLst>
          </p:cNvPr>
          <p:cNvSpPr txBox="1"/>
          <p:nvPr/>
        </p:nvSpPr>
        <p:spPr>
          <a:xfrm>
            <a:off x="1127464" y="1411550"/>
            <a:ext cx="9596761" cy="4153060"/>
          </a:xfrm>
          <a:prstGeom prst="rect">
            <a:avLst/>
          </a:prstGeom>
          <a:noFill/>
        </p:spPr>
        <p:txBody>
          <a:bodyPr wrap="square">
            <a:spAutoFit/>
          </a:bodyPr>
          <a:lstStyle/>
          <a:p>
            <a:pPr marL="342900" lvl="0" indent="-342900" algn="just">
              <a:lnSpc>
                <a:spcPct val="107000"/>
              </a:lnSpc>
              <a:spcAft>
                <a:spcPts val="800"/>
              </a:spcAft>
              <a:buFont typeface="Symbol" panose="05050102010706020507" pitchFamily="18" charset="2"/>
              <a:buChar char=""/>
            </a:pPr>
            <a:r>
              <a:rPr lang="en-IN" sz="2400" dirty="0">
                <a:solidFill>
                  <a:srgbClr val="000000"/>
                </a:solidFill>
                <a:effectLst/>
                <a:latin typeface="Mangal" panose="02040503050203030202" pitchFamily="18" charset="0"/>
                <a:ea typeface="Times New Roman" panose="02020603050405020304" pitchFamily="18" charset="0"/>
                <a:cs typeface="Mangal" panose="02040503050203030202" pitchFamily="18" charset="0"/>
              </a:rPr>
              <a:t>Legislative branch removes the judges. It can also alter the basis of the judgment while adhering to the constitutional limitation.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120"/>
              </a:spcAft>
              <a:buFont typeface="Symbol" panose="05050102010706020507" pitchFamily="18" charset="2"/>
              <a:buChar char=""/>
            </a:pPr>
            <a:r>
              <a:rPr lang="en-IN" sz="2400" dirty="0">
                <a:solidFill>
                  <a:srgbClr val="090909"/>
                </a:solidFill>
                <a:effectLst/>
                <a:latin typeface="Mangal" panose="02040503050203030202" pitchFamily="18" charset="0"/>
                <a:ea typeface="Times New Roman" panose="02020603050405020304" pitchFamily="18" charset="0"/>
                <a:cs typeface="Mangal" panose="02040503050203030202" pitchFamily="18" charset="0"/>
              </a:rPr>
              <a:t>Checks and balances act in such a way that no organ of the state becomes too powerful.  The constitution of India makes sure that the discretionary power bestowed upon any organ of the state does not breach the principles of democracy. For instance, the legislature can impeach judges but as per the condition i.e. two third majority</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400" dirty="0">
                <a:effectLst/>
                <a:latin typeface="Mangal" panose="02040503050203030202" pitchFamily="18" charset="0"/>
                <a:ea typeface="Calibri" panose="020F0502020204030204" pitchFamily="34" charset="0"/>
                <a:cs typeface="Mangal" panose="02040503050203030202" pitchFamily="18" charset="0"/>
              </a:rPr>
              <a:t>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73876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7F8E49-A4D8-4C24-B531-17AFF8BF2564}"/>
              </a:ext>
            </a:extLst>
          </p:cNvPr>
          <p:cNvSpPr txBox="1"/>
          <p:nvPr/>
        </p:nvSpPr>
        <p:spPr>
          <a:xfrm>
            <a:off x="594805" y="2688797"/>
            <a:ext cx="9745461" cy="740203"/>
          </a:xfrm>
          <a:prstGeom prst="rect">
            <a:avLst/>
          </a:prstGeom>
          <a:noFill/>
        </p:spPr>
        <p:txBody>
          <a:bodyPr wrap="square">
            <a:spAutoFit/>
          </a:bodyPr>
          <a:lstStyle/>
          <a:p>
            <a:pPr algn="ctr">
              <a:lnSpc>
                <a:spcPct val="107000"/>
              </a:lnSpc>
              <a:spcAft>
                <a:spcPts val="800"/>
              </a:spcAft>
            </a:pPr>
            <a:r>
              <a:rPr lang="en-IN" sz="4000" b="1" dirty="0">
                <a:effectLst/>
                <a:latin typeface="Mangal" panose="02040503050203030202" pitchFamily="18" charset="0"/>
                <a:ea typeface="Calibri" panose="020F0502020204030204" pitchFamily="34" charset="0"/>
                <a:cs typeface="Mangal" panose="02040503050203030202" pitchFamily="18" charset="0"/>
              </a:rPr>
              <a:t>Case Laws</a:t>
            </a:r>
            <a:endParaRPr lang="en-IN" sz="4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71650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F51DAA-47AF-4ADF-864A-4B9D6F0EC375}"/>
              </a:ext>
            </a:extLst>
          </p:cNvPr>
          <p:cNvSpPr txBox="1"/>
          <p:nvPr/>
        </p:nvSpPr>
        <p:spPr>
          <a:xfrm>
            <a:off x="1624615" y="2175029"/>
            <a:ext cx="8682360" cy="1666610"/>
          </a:xfrm>
          <a:prstGeom prst="rect">
            <a:avLst/>
          </a:prstGeom>
          <a:noFill/>
        </p:spPr>
        <p:txBody>
          <a:bodyPr wrap="square">
            <a:spAutoFit/>
          </a:bodyPr>
          <a:lstStyle/>
          <a:p>
            <a:pPr algn="just">
              <a:lnSpc>
                <a:spcPct val="107000"/>
              </a:lnSpc>
              <a:spcAft>
                <a:spcPts val="800"/>
              </a:spcAft>
            </a:pPr>
            <a:r>
              <a:rPr lang="en-IN" sz="2400" dirty="0">
                <a:effectLst/>
                <a:latin typeface="Mangal" panose="02040503050203030202" pitchFamily="18" charset="0"/>
                <a:ea typeface="Calibri" panose="020F0502020204030204" pitchFamily="34" charset="0"/>
                <a:cs typeface="Mangal" panose="02040503050203030202" pitchFamily="18" charset="0"/>
              </a:rPr>
              <a:t>The doctrine of separation of power is known to us by Montesquieu as he gave an absolute status and difference between the functions and powers of- the executive, the legislature and the judiciary.</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945452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7A192E-6622-4A24-9A5C-5AED6B3F8283}"/>
              </a:ext>
            </a:extLst>
          </p:cNvPr>
          <p:cNvSpPr txBox="1"/>
          <p:nvPr/>
        </p:nvSpPr>
        <p:spPr>
          <a:xfrm>
            <a:off x="1704513" y="1686757"/>
            <a:ext cx="7847860" cy="2956194"/>
          </a:xfrm>
          <a:prstGeom prst="rect">
            <a:avLst/>
          </a:prstGeom>
          <a:noFill/>
        </p:spPr>
        <p:txBody>
          <a:bodyPr wrap="square">
            <a:spAutoFit/>
          </a:bodyPr>
          <a:lstStyle/>
          <a:p>
            <a:pPr algn="ctr">
              <a:lnSpc>
                <a:spcPct val="107000"/>
              </a:lnSpc>
              <a:spcAft>
                <a:spcPts val="800"/>
              </a:spcAft>
            </a:pPr>
            <a:r>
              <a:rPr lang="en-IN" sz="2400" b="1" dirty="0">
                <a:effectLst/>
                <a:latin typeface="Mangal" panose="02040503050203030202" pitchFamily="18" charset="0"/>
                <a:ea typeface="Calibri" panose="020F0502020204030204" pitchFamily="34" charset="0"/>
                <a:cs typeface="Mangal" panose="02040503050203030202" pitchFamily="18" charset="0"/>
              </a:rPr>
              <a:t>Ram </a:t>
            </a:r>
            <a:r>
              <a:rPr lang="en-IN" sz="2400" b="1" dirty="0" err="1">
                <a:effectLst/>
                <a:latin typeface="Mangal" panose="02040503050203030202" pitchFamily="18" charset="0"/>
                <a:ea typeface="Calibri" panose="020F0502020204030204" pitchFamily="34" charset="0"/>
                <a:cs typeface="Mangal" panose="02040503050203030202" pitchFamily="18" charset="0"/>
              </a:rPr>
              <a:t>Jawaya</a:t>
            </a:r>
            <a:r>
              <a:rPr lang="en-IN" sz="2400" b="1" dirty="0">
                <a:effectLst/>
                <a:latin typeface="Mangal" panose="02040503050203030202" pitchFamily="18" charset="0"/>
                <a:ea typeface="Calibri" panose="020F0502020204030204" pitchFamily="34" charset="0"/>
                <a:cs typeface="Mangal" panose="02040503050203030202" pitchFamily="18" charset="0"/>
              </a:rPr>
              <a:t> v. Punjab (AIR 1955 SC 549)</a:t>
            </a:r>
            <a:endParaRPr lang="en-IN" sz="1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1800" dirty="0">
                <a:effectLst/>
                <a:latin typeface="Mangal" panose="02040503050203030202" pitchFamily="18" charset="0"/>
                <a:ea typeface="Calibri" panose="020F0502020204030204" pitchFamily="34" charset="0"/>
                <a:cs typeface="Mangal" panose="02040503050203030202" pitchFamily="18" charset="0"/>
              </a:rPr>
              <a:t>In India, we follow a separation of functions and not of powers. And hence, we don‘t abide by the principle in its rigidity. An example of it can be seen in the exercise of functions by the Cabinet ministers, who exercise both legislative and executive functions. Art.74 (1) wins them an upper hand over the executive by making their aid and advice mandatory for the formal head. The executive, thus, is derived from the legislature and is dependent on it, for its legitimacy.</a:t>
            </a:r>
            <a:endParaRPr lang="en-IN"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613670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0BA585-24F0-4485-9D93-CCFAE124CD6B}"/>
              </a:ext>
            </a:extLst>
          </p:cNvPr>
          <p:cNvSpPr txBox="1"/>
          <p:nvPr/>
        </p:nvSpPr>
        <p:spPr>
          <a:xfrm>
            <a:off x="1340528" y="1899821"/>
            <a:ext cx="9081856" cy="2659831"/>
          </a:xfrm>
          <a:prstGeom prst="rect">
            <a:avLst/>
          </a:prstGeom>
          <a:noFill/>
        </p:spPr>
        <p:txBody>
          <a:bodyPr wrap="square">
            <a:spAutoFit/>
          </a:bodyPr>
          <a:lstStyle/>
          <a:p>
            <a:pPr algn="ctr">
              <a:lnSpc>
                <a:spcPct val="107000"/>
              </a:lnSpc>
              <a:spcAft>
                <a:spcPts val="800"/>
              </a:spcAft>
            </a:pPr>
            <a:r>
              <a:rPr lang="en-IN" sz="2400" b="1" dirty="0">
                <a:effectLst/>
                <a:latin typeface="Mangal" panose="02040503050203030202" pitchFamily="18" charset="0"/>
                <a:ea typeface="Calibri" panose="020F0502020204030204" pitchFamily="34" charset="0"/>
                <a:cs typeface="Mangal" panose="02040503050203030202" pitchFamily="18" charset="0"/>
              </a:rPr>
              <a:t>Indira Nehru Gandhi v. Raj </a:t>
            </a:r>
            <a:r>
              <a:rPr lang="en-IN" sz="2400" b="1" dirty="0" err="1">
                <a:effectLst/>
                <a:latin typeface="Mangal" panose="02040503050203030202" pitchFamily="18" charset="0"/>
                <a:ea typeface="Calibri" panose="020F0502020204030204" pitchFamily="34" charset="0"/>
                <a:cs typeface="Mangal" panose="02040503050203030202" pitchFamily="18" charset="0"/>
              </a:rPr>
              <a:t>Narain</a:t>
            </a:r>
            <a:r>
              <a:rPr lang="en-IN" sz="2400" b="1" dirty="0">
                <a:effectLst/>
                <a:latin typeface="Mangal" panose="02040503050203030202" pitchFamily="18" charset="0"/>
                <a:ea typeface="Calibri" panose="020F0502020204030204" pitchFamily="34" charset="0"/>
                <a:cs typeface="Mangal" panose="02040503050203030202" pitchFamily="18" charset="0"/>
              </a:rPr>
              <a:t> (AIR 1975 SC 2299.)</a:t>
            </a:r>
            <a:endParaRPr lang="en-IN" sz="1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1800" dirty="0">
                <a:effectLst/>
                <a:latin typeface="Mangal" panose="02040503050203030202" pitchFamily="18" charset="0"/>
                <a:ea typeface="Calibri" panose="020F0502020204030204" pitchFamily="34" charset="0"/>
                <a:cs typeface="Mangal" panose="02040503050203030202" pitchFamily="18" charset="0"/>
              </a:rPr>
              <a:t>where the dispute regarding P.M election was pending before the Supreme Court, it was held that adjudication of a specific dispute is a judicial function which parliament, even under constitutional amending power, cannot exercise. So, the main ground on which the amendment was </a:t>
            </a:r>
            <a:r>
              <a:rPr lang="en-IN" sz="1800">
                <a:effectLst/>
                <a:latin typeface="Mangal" panose="02040503050203030202" pitchFamily="18" charset="0"/>
                <a:ea typeface="Calibri" panose="020F0502020204030204" pitchFamily="34" charset="0"/>
                <a:cs typeface="Mangal" panose="02040503050203030202" pitchFamily="18" charset="0"/>
              </a:rPr>
              <a:t>held ultra-vires </a:t>
            </a:r>
            <a:r>
              <a:rPr lang="en-IN" sz="1800" dirty="0">
                <a:effectLst/>
                <a:latin typeface="Mangal" panose="02040503050203030202" pitchFamily="18" charset="0"/>
                <a:ea typeface="Calibri" panose="020F0502020204030204" pitchFamily="34" charset="0"/>
                <a:cs typeface="Mangal" panose="02040503050203030202" pitchFamily="18" charset="0"/>
              </a:rPr>
              <a:t>was that when the constituent body declared that the election of P.M won‘t be void, it discharged a judicial function which according to the principle of separation it shouldn‘t have done.</a:t>
            </a:r>
            <a:endParaRPr lang="en-IN"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6511042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8B502E-DD08-4B54-85A2-4155BA15446E}"/>
              </a:ext>
            </a:extLst>
          </p:cNvPr>
          <p:cNvSpPr txBox="1"/>
          <p:nvPr/>
        </p:nvSpPr>
        <p:spPr>
          <a:xfrm>
            <a:off x="1455938" y="2361460"/>
            <a:ext cx="8877670" cy="1898853"/>
          </a:xfrm>
          <a:prstGeom prst="rect">
            <a:avLst/>
          </a:prstGeom>
          <a:noFill/>
        </p:spPr>
        <p:txBody>
          <a:bodyPr wrap="square">
            <a:spAutoFit/>
          </a:bodyPr>
          <a:lstStyle/>
          <a:p>
            <a:pPr algn="ctr">
              <a:lnSpc>
                <a:spcPct val="107000"/>
              </a:lnSpc>
              <a:spcAft>
                <a:spcPts val="800"/>
              </a:spcAft>
            </a:pPr>
            <a:r>
              <a:rPr lang="en-IN" sz="2400" b="1" dirty="0" err="1">
                <a:effectLst/>
                <a:latin typeface="Mangal" panose="02040503050203030202" pitchFamily="18" charset="0"/>
                <a:ea typeface="Calibri" panose="020F0502020204030204" pitchFamily="34" charset="0"/>
                <a:cs typeface="Mangal" panose="02040503050203030202" pitchFamily="18" charset="0"/>
              </a:rPr>
              <a:t>Keshvanand</a:t>
            </a:r>
            <a:r>
              <a:rPr lang="en-IN" sz="2400" b="1" dirty="0">
                <a:effectLst/>
                <a:latin typeface="Mangal" panose="02040503050203030202" pitchFamily="18" charset="0"/>
                <a:ea typeface="Calibri" panose="020F0502020204030204" pitchFamily="34" charset="0"/>
                <a:cs typeface="Mangal" panose="02040503050203030202" pitchFamily="18" charset="0"/>
              </a:rPr>
              <a:t> Bharti Vs State of </a:t>
            </a:r>
            <a:r>
              <a:rPr lang="en-IN" sz="2400" b="1" dirty="0" err="1">
                <a:effectLst/>
                <a:latin typeface="Mangal" panose="02040503050203030202" pitchFamily="18" charset="0"/>
                <a:ea typeface="Calibri" panose="020F0502020204030204" pitchFamily="34" charset="0"/>
                <a:cs typeface="Mangal" panose="02040503050203030202" pitchFamily="18" charset="0"/>
              </a:rPr>
              <a:t>Kerla</a:t>
            </a:r>
            <a:r>
              <a:rPr lang="en-IN" sz="2400" b="1" dirty="0">
                <a:effectLst/>
                <a:latin typeface="Mangal" panose="02040503050203030202" pitchFamily="18" charset="0"/>
                <a:ea typeface="Calibri" panose="020F0502020204030204" pitchFamily="34" charset="0"/>
                <a:cs typeface="Mangal" panose="02040503050203030202" pitchFamily="18" charset="0"/>
              </a:rPr>
              <a:t> (1973)</a:t>
            </a:r>
            <a:endParaRPr lang="en-IN" sz="1400" dirty="0">
              <a:effectLst/>
              <a:latin typeface="Calibri" panose="020F0502020204030204" pitchFamily="34" charset="0"/>
              <a:ea typeface="Calibri" panose="020F0502020204030204" pitchFamily="34" charset="0"/>
              <a:cs typeface="Mangal" panose="02040503050203030202" pitchFamily="18" charset="0"/>
            </a:endParaRPr>
          </a:p>
          <a:p>
            <a:pPr algn="just">
              <a:lnSpc>
                <a:spcPts val="1950"/>
              </a:lnSpc>
              <a:spcAft>
                <a:spcPts val="1950"/>
              </a:spcAft>
            </a:pPr>
            <a:r>
              <a:rPr lang="en-IN" sz="2400" dirty="0">
                <a:solidFill>
                  <a:srgbClr val="222222"/>
                </a:solidFill>
                <a:effectLst/>
                <a:latin typeface="Mangal" panose="02040503050203030202" pitchFamily="18" charset="0"/>
                <a:ea typeface="Times New Roman" panose="02020603050405020304" pitchFamily="18" charset="0"/>
              </a:rPr>
              <a:t>In this case, it was held that the Parliament couldn’t amend the provision in such a way that violated the basic structure. And if it is made in violation of basic structure then such amendment will be declared as unconstitutional null and void.</a:t>
            </a:r>
            <a:endParaRPr lang="en-IN"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8887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C8BD8C-65BC-48E5-A83B-BE75A27DBA51}"/>
              </a:ext>
            </a:extLst>
          </p:cNvPr>
          <p:cNvSpPr txBox="1"/>
          <p:nvPr/>
        </p:nvSpPr>
        <p:spPr>
          <a:xfrm>
            <a:off x="1376039" y="2539014"/>
            <a:ext cx="8691239" cy="1144609"/>
          </a:xfrm>
          <a:prstGeom prst="rect">
            <a:avLst/>
          </a:prstGeom>
          <a:noFill/>
        </p:spPr>
        <p:txBody>
          <a:bodyPr wrap="square">
            <a:spAutoFit/>
          </a:bodyPr>
          <a:lstStyle/>
          <a:p>
            <a:pPr algn="ctr">
              <a:lnSpc>
                <a:spcPts val="1950"/>
              </a:lnSpc>
              <a:spcAft>
                <a:spcPts val="1950"/>
              </a:spcAft>
            </a:pPr>
            <a:r>
              <a:rPr lang="en-IN" sz="2400" b="1" dirty="0" err="1">
                <a:solidFill>
                  <a:srgbClr val="090909"/>
                </a:solidFill>
                <a:effectLst/>
                <a:latin typeface="Mangal" panose="02040503050203030202" pitchFamily="18" charset="0"/>
                <a:ea typeface="Times New Roman" panose="02020603050405020304" pitchFamily="18" charset="0"/>
              </a:rPr>
              <a:t>Swaran</a:t>
            </a:r>
            <a:r>
              <a:rPr lang="en-IN" sz="2400" b="1" dirty="0">
                <a:solidFill>
                  <a:srgbClr val="090909"/>
                </a:solidFill>
                <a:effectLst/>
                <a:latin typeface="Mangal" panose="02040503050203030202" pitchFamily="18" charset="0"/>
                <a:ea typeface="Times New Roman" panose="02020603050405020304" pitchFamily="18" charset="0"/>
              </a:rPr>
              <a:t> Singh case (1998)</a:t>
            </a:r>
            <a:endParaRPr lang="en-IN" sz="2400" dirty="0">
              <a:effectLst/>
              <a:latin typeface="Times New Roman" panose="02020603050405020304" pitchFamily="18" charset="0"/>
              <a:ea typeface="Times New Roman" panose="02020603050405020304" pitchFamily="18" charset="0"/>
            </a:endParaRPr>
          </a:p>
          <a:p>
            <a:pPr algn="just">
              <a:lnSpc>
                <a:spcPts val="1950"/>
              </a:lnSpc>
              <a:spcAft>
                <a:spcPts val="1950"/>
              </a:spcAft>
            </a:pPr>
            <a:r>
              <a:rPr lang="en-IN" sz="2400" dirty="0">
                <a:solidFill>
                  <a:srgbClr val="090909"/>
                </a:solidFill>
                <a:effectLst/>
                <a:latin typeface="Mangal" panose="02040503050203030202" pitchFamily="18" charset="0"/>
                <a:ea typeface="Times New Roman" panose="02020603050405020304" pitchFamily="18" charset="0"/>
              </a:rPr>
              <a:t> The Supreme Court declared the Governor’s pardon of a convict unconstitutional.</a:t>
            </a:r>
            <a:endParaRPr lang="en-IN"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0246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1F223A-7B8A-448C-A48B-056416A0D6C2}"/>
              </a:ext>
            </a:extLst>
          </p:cNvPr>
          <p:cNvSpPr txBox="1"/>
          <p:nvPr/>
        </p:nvSpPr>
        <p:spPr>
          <a:xfrm>
            <a:off x="1154097" y="1899821"/>
            <a:ext cx="9410330" cy="2668423"/>
          </a:xfrm>
          <a:prstGeom prst="rect">
            <a:avLst/>
          </a:prstGeom>
          <a:noFill/>
        </p:spPr>
        <p:txBody>
          <a:bodyPr wrap="square">
            <a:spAutoFit/>
          </a:bodyPr>
          <a:lstStyle/>
          <a:p>
            <a:pPr algn="ctr">
              <a:lnSpc>
                <a:spcPts val="1950"/>
              </a:lnSpc>
              <a:spcAft>
                <a:spcPts val="1950"/>
              </a:spcAft>
            </a:pPr>
            <a:r>
              <a:rPr lang="en-IN" sz="2400" b="1" dirty="0">
                <a:solidFill>
                  <a:srgbClr val="090909"/>
                </a:solidFill>
                <a:effectLst/>
                <a:latin typeface="Mangal" panose="02040503050203030202" pitchFamily="18" charset="0"/>
                <a:ea typeface="Times New Roman" panose="02020603050405020304" pitchFamily="18" charset="0"/>
              </a:rPr>
              <a:t>Conclusion</a:t>
            </a:r>
            <a:endParaRPr lang="en-IN" sz="2400" dirty="0">
              <a:effectLst/>
              <a:latin typeface="Times New Roman" panose="02020603050405020304" pitchFamily="18" charset="0"/>
              <a:ea typeface="Times New Roman" panose="02020603050405020304" pitchFamily="18" charset="0"/>
            </a:endParaRPr>
          </a:p>
          <a:p>
            <a:pPr algn="just">
              <a:lnSpc>
                <a:spcPts val="1950"/>
              </a:lnSpc>
              <a:spcAft>
                <a:spcPts val="1950"/>
              </a:spcAft>
            </a:pPr>
            <a:r>
              <a:rPr lang="en-IN" sz="2000" dirty="0">
                <a:solidFill>
                  <a:srgbClr val="000000"/>
                </a:solidFill>
                <a:effectLst/>
                <a:latin typeface="Mangal" panose="02040503050203030202" pitchFamily="18" charset="0"/>
                <a:ea typeface="Times New Roman" panose="02020603050405020304" pitchFamily="18" charset="0"/>
              </a:rPr>
              <a:t>The doctrine of separation of powers cannot be practiced in its classical sense, but it is being used with checks and balances according to the constitution of the respective nation. There is no strict separation of powers but the functions of the different branches of the government have been sufficiently differentiated.</a:t>
            </a:r>
            <a:r>
              <a:rPr lang="en-IN" sz="2000" dirty="0">
                <a:solidFill>
                  <a:srgbClr val="090909"/>
                </a:solidFill>
                <a:effectLst/>
                <a:latin typeface="Mangal" panose="02040503050203030202" pitchFamily="18" charset="0"/>
                <a:ea typeface="Times New Roman" panose="02020603050405020304" pitchFamily="18" charset="0"/>
              </a:rPr>
              <a:t> As the doctrine of separation of powers is not codified in the constitution, there is a necessity that each pillar of the State to evolve a healthy trend that respects the powers and responsibilities of other organs of the government.</a:t>
            </a:r>
            <a:endParaRPr lang="en-IN"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1658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793F30-E7FA-4658-92CC-DDF668B7956F}"/>
              </a:ext>
            </a:extLst>
          </p:cNvPr>
          <p:cNvSpPr txBox="1"/>
          <p:nvPr/>
        </p:nvSpPr>
        <p:spPr>
          <a:xfrm>
            <a:off x="1313895" y="1491450"/>
            <a:ext cx="9241655" cy="3541611"/>
          </a:xfrm>
          <a:prstGeom prst="rect">
            <a:avLst/>
          </a:prstGeom>
          <a:noFill/>
        </p:spPr>
        <p:txBody>
          <a:bodyPr wrap="square">
            <a:spAutoFit/>
          </a:bodyPr>
          <a:lstStyle/>
          <a:p>
            <a:pPr>
              <a:lnSpc>
                <a:spcPct val="107000"/>
              </a:lnSpc>
              <a:spcAft>
                <a:spcPts val="800"/>
              </a:spcAft>
            </a:pP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Source/credit: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Books: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Lectures on Administrative Law by C. K. </a:t>
            </a: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Takwani</a:t>
            </a: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Lectures on Administrative Law by</a:t>
            </a:r>
            <a:r>
              <a:rPr lang="en-IN" sz="24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 </a:t>
            </a:r>
            <a:r>
              <a:rPr lang="en-IN" sz="2400" b="1" u="none" strike="noStrike" dirty="0" err="1">
                <a:effectLst/>
                <a:latin typeface="Arial" panose="020B0604020202020204" pitchFamily="34" charset="0"/>
                <a:ea typeface="Times New Roman" panose="02020603050405020304" pitchFamily="18" charset="0"/>
                <a:cs typeface="Mangal" panose="02040503050203030202" pitchFamily="18" charset="0"/>
                <a:hlinkClick r:id="rId2">
                  <a:extLst>
                    <a:ext uri="{A12FA001-AC4F-418D-AE19-62706E023703}">
                      <ahyp:hlinkClr xmlns:ahyp="http://schemas.microsoft.com/office/drawing/2018/hyperlinkcolor" val="tx"/>
                    </a:ext>
                  </a:extLst>
                </a:hlinkClick>
              </a:rPr>
              <a:t>Dr.</a:t>
            </a:r>
            <a:r>
              <a:rPr lang="en-IN" sz="2400" b="1" u="none" strike="noStrike" dirty="0">
                <a:effectLst/>
                <a:latin typeface="Arial" panose="020B0604020202020204" pitchFamily="34" charset="0"/>
                <a:ea typeface="Times New Roman" panose="02020603050405020304" pitchFamily="18" charset="0"/>
                <a:cs typeface="Mangal" panose="02040503050203030202" pitchFamily="18" charset="0"/>
                <a:hlinkClick r:id="rId2">
                  <a:extLst>
                    <a:ext uri="{A12FA001-AC4F-418D-AE19-62706E023703}">
                      <ahyp:hlinkClr xmlns:ahyp="http://schemas.microsoft.com/office/drawing/2018/hyperlinkcolor" val="tx"/>
                    </a:ext>
                  </a:extLst>
                </a:hlinkClick>
              </a:rPr>
              <a:t> </a:t>
            </a:r>
            <a:r>
              <a:rPr lang="en-IN" sz="2400" b="1" u="none" strike="noStrike" dirty="0" err="1">
                <a:effectLst/>
                <a:latin typeface="Arial" panose="020B0604020202020204" pitchFamily="34" charset="0"/>
                <a:ea typeface="Times New Roman" panose="02020603050405020304" pitchFamily="18" charset="0"/>
                <a:cs typeface="Mangal" panose="02040503050203030202" pitchFamily="18" charset="0"/>
                <a:hlinkClick r:id="rId2">
                  <a:extLst>
                    <a:ext uri="{A12FA001-AC4F-418D-AE19-62706E023703}">
                      <ahyp:hlinkClr xmlns:ahyp="http://schemas.microsoft.com/office/drawing/2018/hyperlinkcolor" val="tx"/>
                    </a:ext>
                  </a:extLst>
                </a:hlinkClick>
              </a:rPr>
              <a:t>Rega</a:t>
            </a:r>
            <a:r>
              <a:rPr lang="en-IN" sz="2400" b="1" u="none" strike="noStrike" dirty="0">
                <a:effectLst/>
                <a:latin typeface="Arial" panose="020B0604020202020204" pitchFamily="34" charset="0"/>
                <a:ea typeface="Times New Roman" panose="02020603050405020304" pitchFamily="18" charset="0"/>
                <a:cs typeface="Mangal" panose="02040503050203030202" pitchFamily="18" charset="0"/>
                <a:hlinkClick r:id="rId2">
                  <a:extLst>
                    <a:ext uri="{A12FA001-AC4F-418D-AE19-62706E023703}">
                      <ahyp:hlinkClr xmlns:ahyp="http://schemas.microsoft.com/office/drawing/2018/hyperlinkcolor" val="tx"/>
                    </a:ext>
                  </a:extLst>
                </a:hlinkClick>
              </a:rPr>
              <a:t> Surya Rao</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Prashasnik</a:t>
            </a: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 Vidhi by U.P.D. </a:t>
            </a: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Kesri</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Prashasnik</a:t>
            </a: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 Vidhi by </a:t>
            </a: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J.J.R.Upadhyay</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spcAft>
                <a:spcPts val="800"/>
              </a:spcAft>
              <a:buFont typeface="Symbol" panose="05050102010706020507" pitchFamily="18" charset="2"/>
              <a:buChar char=""/>
            </a:pP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Prashasnik</a:t>
            </a:r>
            <a:r>
              <a:rPr lang="en-IN" sz="2400" b="1" kern="1800" dirty="0">
                <a:solidFill>
                  <a:srgbClr val="0F1111"/>
                </a:solidFill>
                <a:effectLst/>
                <a:latin typeface="Arial" panose="020B0604020202020204" pitchFamily="34" charset="0"/>
                <a:ea typeface="Times New Roman" panose="02020603050405020304" pitchFamily="18" charset="0"/>
                <a:cs typeface="Mangal" panose="02040503050203030202" pitchFamily="18" charset="0"/>
              </a:rPr>
              <a:t> Vidhi by </a:t>
            </a:r>
            <a:r>
              <a:rPr lang="en-IN" sz="2400" b="1" kern="1800" dirty="0" err="1">
                <a:solidFill>
                  <a:srgbClr val="0F1111"/>
                </a:solidFill>
                <a:effectLst/>
                <a:latin typeface="Arial" panose="020B0604020202020204" pitchFamily="34" charset="0"/>
                <a:ea typeface="Times New Roman" panose="02020603050405020304" pitchFamily="18" charset="0"/>
                <a:cs typeface="Mangal" panose="02040503050203030202" pitchFamily="18" charset="0"/>
              </a:rPr>
              <a:t>K.C.Joshi</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IN" sz="24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35147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D5740E-FE0C-4360-B53D-47085DDF61A7}"/>
              </a:ext>
            </a:extLst>
          </p:cNvPr>
          <p:cNvSpPr txBox="1"/>
          <p:nvPr/>
        </p:nvSpPr>
        <p:spPr>
          <a:xfrm>
            <a:off x="1260630" y="485571"/>
            <a:ext cx="9383696" cy="5707460"/>
          </a:xfrm>
          <a:prstGeom prst="rect">
            <a:avLst/>
          </a:prstGeom>
          <a:noFill/>
        </p:spPr>
        <p:txBody>
          <a:bodyPr wrap="square">
            <a:spAutoFit/>
          </a:bodyPr>
          <a:lstStyle/>
          <a:p>
            <a:pPr>
              <a:lnSpc>
                <a:spcPct val="107000"/>
              </a:lnSpc>
              <a:spcAft>
                <a:spcPts val="800"/>
              </a:spcAft>
            </a:pPr>
            <a:r>
              <a:rPr lang="en-IN" sz="24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Websites: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2">
                  <a:extLst>
                    <a:ext uri="{A12FA001-AC4F-418D-AE19-62706E023703}">
                      <ahyp:hlinkClr xmlns:ahyp="http://schemas.microsoft.com/office/drawing/2018/hyperlinkcolor" val="tx"/>
                    </a:ext>
                  </a:extLst>
                </a:hlinkClick>
              </a:rPr>
              <a:t>www.legalbites.in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3">
                  <a:extLst>
                    <a:ext uri="{A12FA001-AC4F-418D-AE19-62706E023703}">
                      <ahyp:hlinkClr xmlns:ahyp="http://schemas.microsoft.com/office/drawing/2018/hyperlinkcolor" val="tx"/>
                    </a:ext>
                  </a:extLst>
                </a:hlinkClick>
              </a:rPr>
              <a:t>http://persmin.gov.in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4">
                  <a:extLst>
                    <a:ext uri="{A12FA001-AC4F-418D-AE19-62706E023703}">
                      <ahyp:hlinkClr xmlns:ahyp="http://schemas.microsoft.com/office/drawing/2018/hyperlinkcolor" val="tx"/>
                    </a:ext>
                  </a:extLst>
                </a:hlinkClick>
              </a:rPr>
              <a:t>www.docsity.com</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5">
                  <a:extLst>
                    <a:ext uri="{A12FA001-AC4F-418D-AE19-62706E023703}">
                      <ahyp:hlinkClr xmlns:ahyp="http://schemas.microsoft.com/office/drawing/2018/hyperlinkcolor" val="tx"/>
                    </a:ext>
                  </a:extLst>
                </a:hlinkClick>
              </a:rPr>
              <a:t>www.academia.edu</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6">
                  <a:extLst>
                    <a:ext uri="{A12FA001-AC4F-418D-AE19-62706E023703}">
                      <ahyp:hlinkClr xmlns:ahyp="http://schemas.microsoft.com/office/drawing/2018/hyperlinkcolor" val="tx"/>
                    </a:ext>
                  </a:extLst>
                </a:hlinkClick>
              </a:rPr>
              <a:t>www.ajol.info</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7">
                  <a:extLst>
                    <a:ext uri="{A12FA001-AC4F-418D-AE19-62706E023703}">
                      <ahyp:hlinkClr xmlns:ahyp="http://schemas.microsoft.com/office/drawing/2018/hyperlinkcolor" val="tx"/>
                    </a:ext>
                  </a:extLst>
                </a:hlinkClick>
              </a:rPr>
              <a:t>https://guides.libraries.uc.edu</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8">
                  <a:extLst>
                    <a:ext uri="{A12FA001-AC4F-418D-AE19-62706E023703}">
                      <ahyp:hlinkClr xmlns:ahyp="http://schemas.microsoft.com/office/drawing/2018/hyperlinkcolor" val="tx"/>
                    </a:ext>
                  </a:extLst>
                </a:hlinkClick>
              </a:rPr>
              <a:t>http://studymaterial.unipune.ac.in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9">
                  <a:extLst>
                    <a:ext uri="{A12FA001-AC4F-418D-AE19-62706E023703}">
                      <ahyp:hlinkClr xmlns:ahyp="http://schemas.microsoft.com/office/drawing/2018/hyperlinkcolor" val="tx"/>
                    </a:ext>
                  </a:extLst>
                </a:hlinkClick>
              </a:rPr>
              <a:t>https://blog.ipleaders.in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10">
                  <a:extLst>
                    <a:ext uri="{A12FA001-AC4F-418D-AE19-62706E023703}">
                      <ahyp:hlinkClr xmlns:ahyp="http://schemas.microsoft.com/office/drawing/2018/hyperlinkcolor" val="tx"/>
                    </a:ext>
                  </a:extLst>
                </a:hlinkClick>
              </a:rPr>
              <a:t>https://www.lawethiopia.com</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11">
                  <a:extLst>
                    <a:ext uri="{A12FA001-AC4F-418D-AE19-62706E023703}">
                      <ahyp:hlinkClr xmlns:ahyp="http://schemas.microsoft.com/office/drawing/2018/hyperlinkcolor" val="tx"/>
                    </a:ext>
                  </a:extLst>
                </a:hlinkClick>
              </a:rPr>
              <a:t>https://www.lexisnexis.com</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12">
                  <a:extLst>
                    <a:ext uri="{A12FA001-AC4F-418D-AE19-62706E023703}">
                      <ahyp:hlinkClr xmlns:ahyp="http://schemas.microsoft.com/office/drawing/2018/hyperlinkcolor" val="tx"/>
                    </a:ext>
                  </a:extLst>
                </a:hlinkClick>
              </a:rPr>
              <a:t>https://www.lawfinderlive.com</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13">
                  <a:extLst>
                    <a:ext uri="{A12FA001-AC4F-418D-AE19-62706E023703}">
                      <ahyp:hlinkClr xmlns:ahyp="http://schemas.microsoft.com/office/drawing/2018/hyperlinkcolor" val="tx"/>
                    </a:ext>
                  </a:extLst>
                </a:hlinkClick>
              </a:rPr>
              <a:t>https://biotech.law.lsu.edu</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nSpc>
                <a:spcPct val="107000"/>
              </a:lnSpc>
              <a:spcAft>
                <a:spcPts val="800"/>
              </a:spcAft>
              <a:buFont typeface="Symbol" panose="05050102010706020507" pitchFamily="18" charset="2"/>
              <a:buChar char=""/>
            </a:pPr>
            <a:r>
              <a:rPr lang="en-IN" sz="2400" u="sng" dirty="0">
                <a:effectLst/>
                <a:latin typeface="Arial" panose="020B0604020202020204" pitchFamily="34" charset="0"/>
                <a:ea typeface="Calibri" panose="020F0502020204030204" pitchFamily="34" charset="0"/>
                <a:cs typeface="Mangal" panose="02040503050203030202" pitchFamily="18" charset="0"/>
                <a:hlinkClick r:id="rId14">
                  <a:extLst>
                    <a:ext uri="{A12FA001-AC4F-418D-AE19-62706E023703}">
                      <ahyp:hlinkClr xmlns:ahyp="http://schemas.microsoft.com/office/drawing/2018/hyperlinkcolor" val="tx"/>
                    </a:ext>
                  </a:extLst>
                </a:hlinkClick>
              </a:rPr>
              <a:t>www.Legalserviceindia.com</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13925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B14B42-5B0D-4C80-9EB3-0DA7CAABFEC2}"/>
              </a:ext>
            </a:extLst>
          </p:cNvPr>
          <p:cNvSpPr txBox="1"/>
          <p:nvPr/>
        </p:nvSpPr>
        <p:spPr>
          <a:xfrm>
            <a:off x="1899821" y="2503503"/>
            <a:ext cx="7661429" cy="1030475"/>
          </a:xfrm>
          <a:prstGeom prst="rect">
            <a:avLst/>
          </a:prstGeom>
          <a:noFill/>
        </p:spPr>
        <p:txBody>
          <a:bodyPr wrap="square">
            <a:spAutoFit/>
          </a:bodyPr>
          <a:lstStyle/>
          <a:p>
            <a:pPr algn="ctr">
              <a:lnSpc>
                <a:spcPct val="107000"/>
              </a:lnSpc>
              <a:spcAft>
                <a:spcPts val="800"/>
              </a:spcAft>
            </a:pPr>
            <a:r>
              <a:rPr lang="en-IN" sz="60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Thank you</a:t>
            </a:r>
            <a:endParaRPr lang="en-IN" sz="6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79380895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10623F-310D-403D-867D-61386EF92DC7}"/>
              </a:ext>
            </a:extLst>
          </p:cNvPr>
          <p:cNvSpPr txBox="1"/>
          <p:nvPr/>
        </p:nvSpPr>
        <p:spPr>
          <a:xfrm>
            <a:off x="1686757" y="1961965"/>
            <a:ext cx="8016535" cy="2559547"/>
          </a:xfrm>
          <a:prstGeom prst="rect">
            <a:avLst/>
          </a:prstGeom>
          <a:noFill/>
        </p:spPr>
        <p:txBody>
          <a:bodyPr wrap="square">
            <a:spAutoFit/>
          </a:bodyPr>
          <a:lstStyle/>
          <a:p>
            <a:pPr algn="just">
              <a:lnSpc>
                <a:spcPct val="107000"/>
              </a:lnSpc>
              <a:spcAft>
                <a:spcPts val="800"/>
              </a:spcAft>
            </a:pPr>
            <a:r>
              <a:rPr lang="en-IN" sz="2400" b="1" dirty="0">
                <a:effectLst/>
                <a:latin typeface="Mangal" panose="02040503050203030202" pitchFamily="18" charset="0"/>
                <a:ea typeface="Calibri" panose="020F0502020204030204" pitchFamily="34" charset="0"/>
                <a:cs typeface="Mangal" panose="02040503050203030202" pitchFamily="18" charset="0"/>
              </a:rPr>
              <a:t>   According to Montesquieu</a:t>
            </a:r>
            <a:endParaRPr lang="en-IN" sz="1400" dirty="0">
              <a:effectLst/>
              <a:latin typeface="Calibri" panose="020F0502020204030204" pitchFamily="34" charset="0"/>
              <a:ea typeface="Calibri" panose="020F0502020204030204" pitchFamily="34" charset="0"/>
              <a:cs typeface="Mangal" panose="02040503050203030202" pitchFamily="18" charset="0"/>
            </a:endParaRPr>
          </a:p>
          <a:p>
            <a:pPr marL="457200" algn="just">
              <a:lnSpc>
                <a:spcPct val="107000"/>
              </a:lnSpc>
              <a:spcAft>
                <a:spcPts val="800"/>
              </a:spcAft>
            </a:pPr>
            <a:r>
              <a:rPr lang="en-IN" sz="2400" dirty="0">
                <a:effectLst/>
                <a:latin typeface="Mangal" panose="02040503050203030202" pitchFamily="18" charset="0"/>
                <a:ea typeface="Calibri" panose="020F0502020204030204" pitchFamily="34" charset="0"/>
                <a:cs typeface="Mangal" panose="02040503050203030202" pitchFamily="18" charset="0"/>
              </a:rPr>
              <a:t>By separating the functions of the executive, legislative and judicial departments of government, one may operate as a balance against another and, thus, power should be a check on power.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69840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11392-E2AA-4DA2-8961-160BEC292BF0}"/>
              </a:ext>
            </a:extLst>
          </p:cNvPr>
          <p:cNvSpPr txBox="1"/>
          <p:nvPr/>
        </p:nvSpPr>
        <p:spPr>
          <a:xfrm>
            <a:off x="798990" y="1846555"/>
            <a:ext cx="10289220" cy="2852127"/>
          </a:xfrm>
          <a:prstGeom prst="rect">
            <a:avLst/>
          </a:prstGeom>
          <a:noFill/>
        </p:spPr>
        <p:txBody>
          <a:bodyPr wrap="square">
            <a:spAutoFit/>
          </a:bodyPr>
          <a:lstStyle/>
          <a:p>
            <a:pPr marL="457200" algn="just">
              <a:lnSpc>
                <a:spcPct val="107000"/>
              </a:lnSpc>
              <a:spcAft>
                <a:spcPts val="800"/>
              </a:spcAft>
            </a:pPr>
            <a:r>
              <a:rPr lang="en-IN" sz="2400" dirty="0">
                <a:effectLst/>
                <a:latin typeface="Mangal" panose="02040503050203030202" pitchFamily="18" charset="0"/>
                <a:ea typeface="Calibri" panose="020F0502020204030204" pitchFamily="34" charset="0"/>
                <a:cs typeface="Mangal" panose="02040503050203030202" pitchFamily="18" charset="0"/>
              </a:rPr>
              <a:t>According to his views “When the legislative and executive powers are united in the same person or in the same body of magistrates, there can be no liberty, because apprehensions may arise, lest the same Monarch or Senate should exact tyrannical laws, to execute them in tyrannical manner. Again, there is no liberty if the judicial power be not separated from the legislative and the executive.</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96402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A25DB4-7B22-430F-9C2D-95AE970C38DA}"/>
              </a:ext>
            </a:extLst>
          </p:cNvPr>
          <p:cNvSpPr txBox="1"/>
          <p:nvPr/>
        </p:nvSpPr>
        <p:spPr>
          <a:xfrm>
            <a:off x="1633491" y="1846556"/>
            <a:ext cx="8531441" cy="2456955"/>
          </a:xfrm>
          <a:prstGeom prst="rect">
            <a:avLst/>
          </a:prstGeom>
          <a:noFill/>
        </p:spPr>
        <p:txBody>
          <a:bodyPr wrap="square">
            <a:spAutoFit/>
          </a:bodyPr>
          <a:lstStyle/>
          <a:p>
            <a:pPr marL="457200" algn="just">
              <a:lnSpc>
                <a:spcPct val="107000"/>
              </a:lnSpc>
            </a:pPr>
            <a:r>
              <a:rPr lang="en-IN" sz="2400" dirty="0">
                <a:effectLst/>
                <a:latin typeface="Mangal" panose="02040503050203030202" pitchFamily="18" charset="0"/>
                <a:ea typeface="Calibri" panose="020F0502020204030204" pitchFamily="34" charset="0"/>
                <a:cs typeface="Mangal" panose="02040503050203030202" pitchFamily="18" charset="0"/>
              </a:rPr>
              <a:t>Where it joined with the legislative, the life and liberty of the subject would be exposed to arbitrary control; for the judge would be then a legislator. Where it joined to the executive power, the judge might behave with violence and oppression.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457200" algn="just">
              <a:lnSpc>
                <a:spcPct val="107000"/>
              </a:lnSpc>
              <a:spcAft>
                <a:spcPts val="800"/>
              </a:spcAft>
            </a:pPr>
            <a:r>
              <a:rPr lang="en-IN" sz="2400" dirty="0">
                <a:effectLst/>
                <a:latin typeface="Mangal" panose="02040503050203030202" pitchFamily="18" charset="0"/>
                <a:ea typeface="Calibri" panose="020F0502020204030204" pitchFamily="34" charset="0"/>
                <a:cs typeface="Mangal" panose="02040503050203030202" pitchFamily="18" charset="0"/>
              </a:rPr>
              <a:t>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316653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5984D1-2939-4F44-BCD8-C30E5D1683FD}"/>
              </a:ext>
            </a:extLst>
          </p:cNvPr>
          <p:cNvSpPr txBox="1"/>
          <p:nvPr/>
        </p:nvSpPr>
        <p:spPr>
          <a:xfrm>
            <a:off x="2139517" y="2139519"/>
            <a:ext cx="8300621" cy="2164375"/>
          </a:xfrm>
          <a:prstGeom prst="rect">
            <a:avLst/>
          </a:prstGeom>
          <a:noFill/>
        </p:spPr>
        <p:txBody>
          <a:bodyPr wrap="square">
            <a:spAutoFit/>
          </a:bodyPr>
          <a:lstStyle/>
          <a:p>
            <a:pPr algn="just">
              <a:lnSpc>
                <a:spcPct val="107000"/>
              </a:lnSpc>
              <a:spcAft>
                <a:spcPts val="800"/>
              </a:spcAft>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In India We have three organs to function properly as below: -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Legislative- to make the Law</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Executive -to implement the law</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800"/>
              </a:spcAft>
              <a:buFont typeface="Symbol" panose="05050102010706020507" pitchFamily="18" charset="2"/>
              <a:buChar char=""/>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Judiciary-to interpret the Law</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933759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185B39-DE56-498B-8D17-67179E6BF55B}"/>
              </a:ext>
            </a:extLst>
          </p:cNvPr>
          <p:cNvSpPr txBox="1"/>
          <p:nvPr/>
        </p:nvSpPr>
        <p:spPr>
          <a:xfrm>
            <a:off x="1349406" y="2352583"/>
            <a:ext cx="9321553" cy="1666610"/>
          </a:xfrm>
          <a:prstGeom prst="rect">
            <a:avLst/>
          </a:prstGeom>
          <a:noFill/>
        </p:spPr>
        <p:txBody>
          <a:bodyPr wrap="square">
            <a:spAutoFit/>
          </a:bodyPr>
          <a:lstStyle/>
          <a:p>
            <a:pPr algn="just">
              <a:lnSpc>
                <a:spcPct val="107000"/>
              </a:lnSpc>
              <a:spcAft>
                <a:spcPts val="800"/>
              </a:spcAft>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State is divided into three different branches- legislative, executive and judiciary each having different independent power and responsibility on them so that one branch may not interfere with the working of the others two branches.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30068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EC0931-428E-4FFF-8694-34619B35646B}"/>
              </a:ext>
            </a:extLst>
          </p:cNvPr>
          <p:cNvSpPr txBox="1"/>
          <p:nvPr/>
        </p:nvSpPr>
        <p:spPr>
          <a:xfrm>
            <a:off x="1553592" y="1979721"/>
            <a:ext cx="8859915" cy="2061783"/>
          </a:xfrm>
          <a:prstGeom prst="rect">
            <a:avLst/>
          </a:prstGeom>
          <a:noFill/>
        </p:spPr>
        <p:txBody>
          <a:bodyPr wrap="square">
            <a:spAutoFit/>
          </a:bodyPr>
          <a:lstStyle/>
          <a:p>
            <a:pPr algn="just">
              <a:lnSpc>
                <a:spcPct val="107000"/>
              </a:lnSpc>
              <a:spcAft>
                <a:spcPts val="800"/>
              </a:spcAft>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If this principle is not followed then there will be more chances of misuse of power and corruption If this doctrine is followed then there will be less chance of enacting a tyrannical law as they will know that it will be checked by another branch.</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94453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8EF7AB-E518-4EE0-A69D-D6B66ADF5067}"/>
              </a:ext>
            </a:extLst>
          </p:cNvPr>
          <p:cNvSpPr txBox="1"/>
          <p:nvPr/>
        </p:nvSpPr>
        <p:spPr>
          <a:xfrm>
            <a:off x="932155" y="1740023"/>
            <a:ext cx="9827581" cy="3349891"/>
          </a:xfrm>
          <a:prstGeom prst="rect">
            <a:avLst/>
          </a:prstGeom>
          <a:noFill/>
        </p:spPr>
        <p:txBody>
          <a:bodyPr wrap="square">
            <a:spAutoFit/>
          </a:bodyPr>
          <a:lstStyle/>
          <a:p>
            <a:pPr algn="just">
              <a:lnSpc>
                <a:spcPct val="107000"/>
              </a:lnSpc>
              <a:spcAft>
                <a:spcPts val="800"/>
              </a:spcAft>
            </a:pPr>
            <a:r>
              <a:rPr lang="en-IN" sz="2400" dirty="0">
                <a:solidFill>
                  <a:srgbClr val="222222"/>
                </a:solidFill>
                <a:effectLst/>
                <a:latin typeface="Mangal" panose="02040503050203030202" pitchFamily="18" charset="0"/>
                <a:ea typeface="Calibri" panose="020F0502020204030204" pitchFamily="34" charset="0"/>
                <a:cs typeface="Mangal" panose="02040503050203030202" pitchFamily="18" charset="0"/>
              </a:rPr>
              <a:t>Theory of separation of power signifies the following three different things: -</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2400" dirty="0">
                <a:effectLst/>
                <a:latin typeface="Mangal" panose="02040503050203030202" pitchFamily="18" charset="0"/>
                <a:ea typeface="Calibri" panose="020F0502020204030204" pitchFamily="34" charset="0"/>
                <a:cs typeface="Mangal" panose="02040503050203030202" pitchFamily="18" charset="0"/>
              </a:rPr>
              <a:t>That the same person should not from part of more then one of the three organs of the government.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buFont typeface="Symbol" panose="05050102010706020507" pitchFamily="18" charset="2"/>
              <a:buChar char=""/>
            </a:pPr>
            <a:r>
              <a:rPr lang="en-IN" sz="2400" dirty="0">
                <a:effectLst/>
                <a:latin typeface="Mangal" panose="02040503050203030202" pitchFamily="18" charset="0"/>
                <a:ea typeface="Calibri" panose="020F0502020204030204" pitchFamily="34" charset="0"/>
                <a:cs typeface="Mangal" panose="02040503050203030202" pitchFamily="18" charset="0"/>
              </a:rPr>
              <a:t>That one organ of the government should not interfere with any other organs of the government.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07000"/>
              </a:lnSpc>
              <a:spcAft>
                <a:spcPts val="800"/>
              </a:spcAft>
              <a:buFont typeface="Symbol" panose="05050102010706020507" pitchFamily="18" charset="2"/>
              <a:buChar char=""/>
            </a:pPr>
            <a:r>
              <a:rPr lang="en-IN" sz="2400" dirty="0">
                <a:effectLst/>
                <a:latin typeface="Mangal" panose="02040503050203030202" pitchFamily="18" charset="0"/>
                <a:ea typeface="Calibri" panose="020F0502020204030204" pitchFamily="34" charset="0"/>
                <a:cs typeface="Mangal" panose="02040503050203030202" pitchFamily="18" charset="0"/>
              </a:rPr>
              <a:t>That one organ of the government should not exercise the functions assigned to any other organ.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9814644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37</TotalTime>
  <Words>1366</Words>
  <Application>Microsoft Office PowerPoint</Application>
  <PresentationFormat>Widescreen</PresentationFormat>
  <Paragraphs>79</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Gill Sans MT</vt:lpstr>
      <vt:lpstr>Helvetica</vt:lpstr>
      <vt:lpstr>Mangal</vt:lpstr>
      <vt:lpstr>Symbol</vt:lpstr>
      <vt:lpstr>Times New Roman</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Prabodh Garg</dc:creator>
  <cp:lastModifiedBy>Prabodh Garg</cp:lastModifiedBy>
  <cp:revision>5</cp:revision>
  <dcterms:created xsi:type="dcterms:W3CDTF">2020-08-13T12:05:30Z</dcterms:created>
  <dcterms:modified xsi:type="dcterms:W3CDTF">2020-08-23T12:20:39Z</dcterms:modified>
</cp:coreProperties>
</file>