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 id="261" r:id="rId7"/>
    <p:sldId id="262" r:id="rId8"/>
    <p:sldId id="263" r:id="rId9"/>
    <p:sldId id="264" r:id="rId10"/>
    <p:sldId id="273" r:id="rId11"/>
    <p:sldId id="265" r:id="rId12"/>
    <p:sldId id="266" r:id="rId13"/>
    <p:sldId id="267" r:id="rId14"/>
    <p:sldId id="268" r:id="rId15"/>
    <p:sldId id="269" r:id="rId16"/>
    <p:sldId id="270" r:id="rId17"/>
    <p:sldId id="271"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98043" autoAdjust="0"/>
  </p:normalViewPr>
  <p:slideViewPr>
    <p:cSldViewPr>
      <p:cViewPr varScale="1">
        <p:scale>
          <a:sx n="72" d="100"/>
          <a:sy n="72" d="100"/>
        </p:scale>
        <p:origin x="-132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22-Apr-20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22-Apr-20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22-Apr-20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22-Apr-20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22-Apr-20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22-Apr-20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22-Apr-20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5943600"/>
          </a:xfrm>
        </p:spPr>
        <p:txBody>
          <a:bodyPr>
            <a:noAutofit/>
          </a:bodyPr>
          <a:lstStyle/>
          <a:p>
            <a:r>
              <a:rPr lang="en-US" sz="7200" b="1" dirty="0" smtClean="0">
                <a:solidFill>
                  <a:srgbClr val="FF0000"/>
                </a:solidFill>
                <a:latin typeface="Times New Roman" pitchFamily="18" charset="0"/>
                <a:cs typeface="Times New Roman" pitchFamily="18" charset="0"/>
              </a:rPr>
              <a:t/>
            </a:r>
            <a:br>
              <a:rPr lang="en-US" sz="7200" b="1" dirty="0" smtClean="0">
                <a:solidFill>
                  <a:srgbClr val="FF0000"/>
                </a:solidFill>
                <a:latin typeface="Times New Roman" pitchFamily="18" charset="0"/>
                <a:cs typeface="Times New Roman" pitchFamily="18" charset="0"/>
              </a:rPr>
            </a:br>
            <a:r>
              <a:rPr lang="en-US" sz="7200" b="1" dirty="0">
                <a:solidFill>
                  <a:srgbClr val="FF0000"/>
                </a:solidFill>
                <a:latin typeface="Times New Roman" pitchFamily="18" charset="0"/>
                <a:cs typeface="Times New Roman" pitchFamily="18" charset="0"/>
              </a:rPr>
              <a:t/>
            </a:r>
            <a:br>
              <a:rPr lang="en-US" sz="7200" b="1" dirty="0">
                <a:solidFill>
                  <a:srgbClr val="FF0000"/>
                </a:solidFill>
                <a:latin typeface="Times New Roman" pitchFamily="18" charset="0"/>
                <a:cs typeface="Times New Roman" pitchFamily="18" charset="0"/>
              </a:rPr>
            </a:br>
            <a:r>
              <a:rPr lang="en-US" sz="7200" b="1" dirty="0" smtClean="0">
                <a:solidFill>
                  <a:srgbClr val="FF0000"/>
                </a:solidFill>
                <a:latin typeface="Times New Roman" pitchFamily="18" charset="0"/>
                <a:cs typeface="Times New Roman" pitchFamily="18" charset="0"/>
              </a:rPr>
              <a:t>Constitution of Switzerland</a:t>
            </a:r>
            <a:endParaRPr lang="en-US" sz="7200" b="1"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0"/>
            <a:ext cx="6858000" cy="3276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746747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algn="just"/>
            <a:r>
              <a:rPr lang="en-US" dirty="0">
                <a:solidFill>
                  <a:srgbClr val="002060"/>
                </a:solidFill>
                <a:latin typeface="Times New Roman" pitchFamily="18" charset="0"/>
                <a:cs typeface="Times New Roman" pitchFamily="18" charset="0"/>
              </a:rPr>
              <a:t>The President enjoys no political privileges and mainly perform formal duties.</a:t>
            </a:r>
          </a:p>
          <a:p>
            <a:pPr algn="just"/>
            <a:r>
              <a:rPr lang="en-US" dirty="0">
                <a:solidFill>
                  <a:srgbClr val="002060"/>
                </a:solidFill>
                <a:latin typeface="Times New Roman" pitchFamily="18" charset="0"/>
                <a:cs typeface="Times New Roman" pitchFamily="18" charset="0"/>
              </a:rPr>
              <a:t>The Federal Council, as a collective body, is the Swiss head of the state </a:t>
            </a:r>
          </a:p>
          <a:p>
            <a:pPr algn="just"/>
            <a:r>
              <a:rPr lang="en-US" dirty="0">
                <a:solidFill>
                  <a:srgbClr val="002060"/>
                </a:solidFill>
                <a:latin typeface="Times New Roman" pitchFamily="18" charset="0"/>
                <a:cs typeface="Times New Roman" pitchFamily="18" charset="0"/>
              </a:rPr>
              <a:t>The members of the federal Council do not resign whenever the federal parliament rejects any measures or policy sponsored by it, therefore there is no such thing as collective responsibility before the federal parliament. </a:t>
            </a:r>
          </a:p>
          <a:p>
            <a:endParaRPr lang="en-US" dirty="0"/>
          </a:p>
        </p:txBody>
      </p:sp>
    </p:spTree>
    <p:extLst>
      <p:ext uri="{BB962C8B-B14F-4D97-AF65-F5344CB8AC3E}">
        <p14:creationId xmlns:p14="http://schemas.microsoft.com/office/powerpoint/2010/main" val="872810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C00000"/>
                </a:solidFill>
                <a:latin typeface="Times New Roman" pitchFamily="18" charset="0"/>
                <a:cs typeface="Times New Roman" pitchFamily="18" charset="0"/>
              </a:rPr>
              <a:t>F</a:t>
            </a:r>
            <a:r>
              <a:rPr lang="en-US" dirty="0" smtClean="0">
                <a:solidFill>
                  <a:srgbClr val="C00000"/>
                </a:solidFill>
                <a:latin typeface="Times New Roman" pitchFamily="18" charset="0"/>
                <a:cs typeface="Times New Roman" pitchFamily="18" charset="0"/>
              </a:rPr>
              <a:t>unctions of the Federal Execut</a:t>
            </a:r>
            <a:r>
              <a:rPr lang="en-US" dirty="0" smtClean="0"/>
              <a:t>ive</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solidFill>
                  <a:srgbClr val="002060"/>
                </a:solidFill>
                <a:latin typeface="Times New Roman" pitchFamily="18" charset="0"/>
                <a:cs typeface="Times New Roman" pitchFamily="18" charset="0"/>
              </a:rPr>
              <a:t>The Federal Council is the supreme executive and governing authority with far reaching constitutional powers.</a:t>
            </a:r>
          </a:p>
          <a:p>
            <a:pPr algn="just"/>
            <a:r>
              <a:rPr lang="en-US" dirty="0" smtClean="0">
                <a:solidFill>
                  <a:srgbClr val="002060"/>
                </a:solidFill>
                <a:latin typeface="Times New Roman" pitchFamily="18" charset="0"/>
                <a:cs typeface="Times New Roman" pitchFamily="18" charset="0"/>
              </a:rPr>
              <a:t>The Federal Council decides collectively on all important issues</a:t>
            </a:r>
          </a:p>
          <a:p>
            <a:pPr algn="just"/>
            <a:r>
              <a:rPr lang="en-US" dirty="0" smtClean="0">
                <a:solidFill>
                  <a:srgbClr val="002060"/>
                </a:solidFill>
                <a:latin typeface="Times New Roman" pitchFamily="18" charset="0"/>
                <a:cs typeface="Times New Roman" pitchFamily="18" charset="0"/>
              </a:rPr>
              <a:t>The Federal Council defines the general aims and instruments of federal policy and plans and coordinates the corresponding activities.</a:t>
            </a:r>
          </a:p>
          <a:p>
            <a:pPr algn="just"/>
            <a:r>
              <a:rPr lang="en-US" dirty="0" smtClean="0">
                <a:solidFill>
                  <a:srgbClr val="002060"/>
                </a:solidFill>
                <a:latin typeface="Times New Roman" pitchFamily="18" charset="0"/>
                <a:cs typeface="Times New Roman" pitchFamily="18" charset="0"/>
              </a:rPr>
              <a:t>It determines foreign affairs and </a:t>
            </a:r>
            <a:r>
              <a:rPr lang="en-US" dirty="0" err="1" smtClean="0">
                <a:solidFill>
                  <a:srgbClr val="002060"/>
                </a:solidFill>
                <a:latin typeface="Times New Roman" pitchFamily="18" charset="0"/>
                <a:cs typeface="Times New Roman" pitchFamily="18" charset="0"/>
              </a:rPr>
              <a:t>defence</a:t>
            </a:r>
            <a:r>
              <a:rPr lang="en-US" dirty="0" smtClean="0">
                <a:solidFill>
                  <a:srgbClr val="002060"/>
                </a:solidFill>
                <a:latin typeface="Times New Roman" pitchFamily="18" charset="0"/>
                <a:cs typeface="Times New Roman" pitchFamily="18" charset="0"/>
              </a:rPr>
              <a:t> policy and directs the administration and the implementation of all the federal policies.</a:t>
            </a:r>
          </a:p>
          <a:p>
            <a:pPr algn="just"/>
            <a:r>
              <a:rPr lang="en-US" dirty="0" smtClean="0">
                <a:solidFill>
                  <a:srgbClr val="002060"/>
                </a:solidFill>
                <a:latin typeface="Times New Roman" pitchFamily="18" charset="0"/>
                <a:cs typeface="Times New Roman" pitchFamily="18" charset="0"/>
              </a:rPr>
              <a:t>In relation to legislation, it organizes the pre-</a:t>
            </a:r>
            <a:r>
              <a:rPr lang="en-US" dirty="0" err="1" smtClean="0">
                <a:solidFill>
                  <a:srgbClr val="002060"/>
                </a:solidFill>
                <a:latin typeface="Times New Roman" pitchFamily="18" charset="0"/>
                <a:cs typeface="Times New Roman" pitchFamily="18" charset="0"/>
              </a:rPr>
              <a:t>parliamentry</a:t>
            </a:r>
            <a:r>
              <a:rPr lang="en-US" dirty="0" smtClean="0">
                <a:solidFill>
                  <a:srgbClr val="002060"/>
                </a:solidFill>
                <a:latin typeface="Times New Roman" pitchFamily="18" charset="0"/>
                <a:cs typeface="Times New Roman" pitchFamily="18" charset="0"/>
              </a:rPr>
              <a:t> process and no bill comes before legislation unless it is first considered by the concerned member of the Council.</a:t>
            </a:r>
            <a:endParaRPr lang="en-US"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0287166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0070C0"/>
                </a:solidFill>
                <a:latin typeface="Times New Roman" pitchFamily="18" charset="0"/>
                <a:cs typeface="Times New Roman" pitchFamily="18" charset="0"/>
              </a:rPr>
              <a:t>Federal </a:t>
            </a:r>
            <a:r>
              <a:rPr lang="en-US" smtClean="0">
                <a:solidFill>
                  <a:srgbClr val="0070C0"/>
                </a:solidFill>
                <a:latin typeface="Times New Roman" pitchFamily="18" charset="0"/>
                <a:cs typeface="Times New Roman" pitchFamily="18" charset="0"/>
              </a:rPr>
              <a:t>Assembly</a:t>
            </a:r>
            <a:endParaRPr lang="en-US" dirty="0">
              <a:solidFill>
                <a:srgbClr val="0070C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pPr algn="just"/>
            <a:r>
              <a:rPr lang="en-US" dirty="0" smtClean="0">
                <a:solidFill>
                  <a:srgbClr val="FF0000"/>
                </a:solidFill>
                <a:latin typeface="Times New Roman" pitchFamily="18" charset="0"/>
                <a:cs typeface="Times New Roman" pitchFamily="18" charset="0"/>
              </a:rPr>
              <a:t>Parliament in Switzerland is called Federal Assembly consisting of two houses–the National Council representing the people </a:t>
            </a:r>
            <a:r>
              <a:rPr lang="en-US" dirty="0">
                <a:solidFill>
                  <a:srgbClr val="FF0000"/>
                </a:solidFill>
                <a:latin typeface="Times New Roman" pitchFamily="18" charset="0"/>
                <a:cs typeface="Times New Roman" pitchFamily="18" charset="0"/>
              </a:rPr>
              <a:t>a</a:t>
            </a:r>
            <a:r>
              <a:rPr lang="en-US" dirty="0" smtClean="0">
                <a:solidFill>
                  <a:srgbClr val="FF0000"/>
                </a:solidFill>
                <a:latin typeface="Times New Roman" pitchFamily="18" charset="0"/>
                <a:cs typeface="Times New Roman" pitchFamily="18" charset="0"/>
              </a:rPr>
              <a:t>nd the Council of States representing the Cantons.</a:t>
            </a:r>
          </a:p>
          <a:p>
            <a:pPr algn="just"/>
            <a:r>
              <a:rPr lang="en-US" dirty="0" smtClean="0">
                <a:solidFill>
                  <a:srgbClr val="FF0000"/>
                </a:solidFill>
                <a:latin typeface="Times New Roman" pitchFamily="18" charset="0"/>
                <a:cs typeface="Times New Roman" pitchFamily="18" charset="0"/>
              </a:rPr>
              <a:t>Both the houses can initiate constitutional amendments, bills and propose the revision of laws</a:t>
            </a:r>
          </a:p>
          <a:p>
            <a:pPr algn="just"/>
            <a:r>
              <a:rPr lang="en-US" dirty="0" smtClean="0">
                <a:solidFill>
                  <a:srgbClr val="FF0000"/>
                </a:solidFill>
                <a:latin typeface="Times New Roman" pitchFamily="18" charset="0"/>
                <a:cs typeface="Times New Roman" pitchFamily="18" charset="0"/>
              </a:rPr>
              <a:t>Every bill must be approved by a majority of both the houses and if bill fails to win majority in any of the houses , then both adopt procedures to sort out the differences which eventually led to the passing of the bill.</a:t>
            </a:r>
          </a:p>
          <a:p>
            <a:endParaRPr lang="en-US" dirty="0" smtClean="0"/>
          </a:p>
          <a:p>
            <a:endParaRPr lang="en-US" dirty="0"/>
          </a:p>
        </p:txBody>
      </p:sp>
    </p:spTree>
    <p:extLst>
      <p:ext uri="{BB962C8B-B14F-4D97-AF65-F5344CB8AC3E}">
        <p14:creationId xmlns:p14="http://schemas.microsoft.com/office/powerpoint/2010/main" val="1255334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latin typeface="Times New Roman" pitchFamily="18" charset="0"/>
                <a:cs typeface="Times New Roman" pitchFamily="18" charset="0"/>
              </a:rPr>
              <a:t>National Council</a:t>
            </a:r>
            <a:endParaRPr lang="en-US"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smtClean="0">
                <a:solidFill>
                  <a:srgbClr val="002060"/>
                </a:solidFill>
                <a:latin typeface="Times New Roman" pitchFamily="18" charset="0"/>
                <a:cs typeface="Times New Roman" pitchFamily="18" charset="0"/>
              </a:rPr>
              <a:t>National Council represents the people of Switzerland and its 200 members are directly elected for four years. </a:t>
            </a:r>
          </a:p>
          <a:p>
            <a:pPr algn="just"/>
            <a:r>
              <a:rPr lang="en-US" dirty="0" smtClean="0">
                <a:solidFill>
                  <a:srgbClr val="002060"/>
                </a:solidFill>
                <a:latin typeface="Times New Roman" pitchFamily="18" charset="0"/>
                <a:cs typeface="Times New Roman" pitchFamily="18" charset="0"/>
              </a:rPr>
              <a:t>The seats in National Council is divided among 26 Cantons according to their share in population.</a:t>
            </a:r>
            <a:endParaRPr lang="en-US"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2863918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Council of the States</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dirty="0" smtClean="0">
                <a:solidFill>
                  <a:srgbClr val="0070C0"/>
                </a:solidFill>
                <a:latin typeface="Times New Roman" pitchFamily="18" charset="0"/>
                <a:cs typeface="Times New Roman" pitchFamily="18" charset="0"/>
              </a:rPr>
              <a:t>The Council of the States is composed of two members from every full canton(20) and one member from each half-canton(6), resulting in a total of 46 members.</a:t>
            </a:r>
          </a:p>
          <a:p>
            <a:pPr algn="just"/>
            <a:r>
              <a:rPr lang="en-US" dirty="0" smtClean="0">
                <a:solidFill>
                  <a:srgbClr val="0070C0"/>
                </a:solidFill>
                <a:latin typeface="Times New Roman" pitchFamily="18" charset="0"/>
                <a:cs typeface="Times New Roman" pitchFamily="18" charset="0"/>
              </a:rPr>
              <a:t>Members of the Council of the State are elected directly by the people of the Cantons and their tenure depend upon the Cantons which they represent. </a:t>
            </a:r>
            <a:endParaRPr lang="en-US"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41454812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2060"/>
                </a:solidFill>
                <a:latin typeface="Times New Roman" pitchFamily="18" charset="0"/>
                <a:cs typeface="Times New Roman" pitchFamily="18" charset="0"/>
              </a:rPr>
              <a:t>Procedure of Amendment of the Constitution</a:t>
            </a:r>
            <a:endParaRPr lang="en-US"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algn="just"/>
            <a:r>
              <a:rPr lang="en-US" sz="3300" dirty="0" smtClean="0">
                <a:solidFill>
                  <a:srgbClr val="C00000"/>
                </a:solidFill>
                <a:latin typeface="Times New Roman" pitchFamily="18" charset="0"/>
                <a:cs typeface="Times New Roman" pitchFamily="18" charset="0"/>
              </a:rPr>
              <a:t>Amendment procedure of the Swiss constitution is complicated that's why it is termed as a rigid constitution.</a:t>
            </a:r>
            <a:r>
              <a:rPr lang="en-US" sz="3300" dirty="0">
                <a:solidFill>
                  <a:srgbClr val="C00000"/>
                </a:solidFill>
                <a:latin typeface="Times New Roman" pitchFamily="18" charset="0"/>
                <a:cs typeface="Times New Roman" pitchFamily="18" charset="0"/>
              </a:rPr>
              <a:t> </a:t>
            </a:r>
            <a:r>
              <a:rPr lang="en-US" sz="3300" b="1" dirty="0">
                <a:solidFill>
                  <a:srgbClr val="C00000"/>
                </a:solidFill>
                <a:latin typeface="Times New Roman" pitchFamily="18" charset="0"/>
                <a:cs typeface="Times New Roman" pitchFamily="18" charset="0"/>
              </a:rPr>
              <a:t>Swiss federal Assembly </a:t>
            </a:r>
            <a:r>
              <a:rPr lang="en-US" sz="3300" dirty="0">
                <a:solidFill>
                  <a:srgbClr val="C00000"/>
                </a:solidFill>
                <a:latin typeface="Times New Roman" pitchFamily="18" charset="0"/>
                <a:cs typeface="Times New Roman" pitchFamily="18" charset="0"/>
              </a:rPr>
              <a:t>can propose for the amendment in the constitution or </a:t>
            </a:r>
            <a:r>
              <a:rPr lang="en-US" sz="3300" b="1" dirty="0">
                <a:solidFill>
                  <a:srgbClr val="C00000"/>
                </a:solidFill>
                <a:latin typeface="Times New Roman" pitchFamily="18" charset="0"/>
                <a:cs typeface="Times New Roman" pitchFamily="18" charset="0"/>
              </a:rPr>
              <a:t>O</a:t>
            </a:r>
            <a:r>
              <a:rPr lang="en-US" sz="3300" b="1" dirty="0" smtClean="0">
                <a:solidFill>
                  <a:srgbClr val="C00000"/>
                </a:solidFill>
                <a:latin typeface="Times New Roman" pitchFamily="18" charset="0"/>
                <a:cs typeface="Times New Roman" pitchFamily="18" charset="0"/>
              </a:rPr>
              <a:t>ne lakh </a:t>
            </a:r>
            <a:r>
              <a:rPr lang="en-US" sz="3300" dirty="0" smtClean="0">
                <a:solidFill>
                  <a:srgbClr val="C00000"/>
                </a:solidFill>
                <a:latin typeface="Times New Roman" pitchFamily="18" charset="0"/>
                <a:cs typeface="Times New Roman" pitchFamily="18" charset="0"/>
              </a:rPr>
              <a:t>Swiss </a:t>
            </a:r>
            <a:r>
              <a:rPr lang="en-US" sz="3300" dirty="0">
                <a:solidFill>
                  <a:srgbClr val="C00000"/>
                </a:solidFill>
                <a:latin typeface="Times New Roman" pitchFamily="18" charset="0"/>
                <a:cs typeface="Times New Roman" pitchFamily="18" charset="0"/>
              </a:rPr>
              <a:t>voters through </a:t>
            </a:r>
            <a:r>
              <a:rPr lang="en-US" sz="3300" b="1" dirty="0">
                <a:solidFill>
                  <a:srgbClr val="C00000"/>
                </a:solidFill>
                <a:latin typeface="Times New Roman" pitchFamily="18" charset="0"/>
                <a:cs typeface="Times New Roman" pitchFamily="18" charset="0"/>
              </a:rPr>
              <a:t>an initiative </a:t>
            </a:r>
            <a:r>
              <a:rPr lang="en-US" sz="3300" dirty="0">
                <a:solidFill>
                  <a:srgbClr val="C00000"/>
                </a:solidFill>
                <a:latin typeface="Times New Roman" pitchFamily="18" charset="0"/>
                <a:cs typeface="Times New Roman" pitchFamily="18" charset="0"/>
              </a:rPr>
              <a:t>can ask </a:t>
            </a:r>
            <a:r>
              <a:rPr lang="en-US" sz="3300" dirty="0" smtClean="0">
                <a:solidFill>
                  <a:srgbClr val="C00000"/>
                </a:solidFill>
                <a:latin typeface="Times New Roman" pitchFamily="18" charset="0"/>
                <a:cs typeface="Times New Roman" pitchFamily="18" charset="0"/>
              </a:rPr>
              <a:t>the federal </a:t>
            </a:r>
            <a:r>
              <a:rPr lang="en-US" sz="3300" dirty="0">
                <a:solidFill>
                  <a:srgbClr val="C00000"/>
                </a:solidFill>
                <a:latin typeface="Times New Roman" pitchFamily="18" charset="0"/>
                <a:cs typeface="Times New Roman" pitchFamily="18" charset="0"/>
              </a:rPr>
              <a:t>Assembly to begin with a </a:t>
            </a:r>
            <a:r>
              <a:rPr lang="en-US" sz="3300" dirty="0" smtClean="0">
                <a:solidFill>
                  <a:srgbClr val="C00000"/>
                </a:solidFill>
                <a:latin typeface="Times New Roman" pitchFamily="18" charset="0"/>
                <a:cs typeface="Times New Roman" pitchFamily="18" charset="0"/>
              </a:rPr>
              <a:t>constitutional amendment.</a:t>
            </a:r>
          </a:p>
          <a:p>
            <a:pPr algn="just"/>
            <a:r>
              <a:rPr lang="en-US" sz="3300" dirty="0" smtClean="0">
                <a:solidFill>
                  <a:srgbClr val="C00000"/>
                </a:solidFill>
                <a:latin typeface="Times New Roman" pitchFamily="18" charset="0"/>
                <a:cs typeface="Times New Roman" pitchFamily="18" charset="0"/>
              </a:rPr>
              <a:t>In both cases, the proposal become a part of the constitution only when it is </a:t>
            </a:r>
            <a:r>
              <a:rPr lang="en-US" sz="3300" b="1" dirty="0" smtClean="0">
                <a:solidFill>
                  <a:srgbClr val="C00000"/>
                </a:solidFill>
                <a:latin typeface="Times New Roman" pitchFamily="18" charset="0"/>
                <a:cs typeface="Times New Roman" pitchFamily="18" charset="0"/>
              </a:rPr>
              <a:t>approved in a referendum</a:t>
            </a:r>
            <a:r>
              <a:rPr lang="en-US" sz="3300" dirty="0" smtClean="0">
                <a:solidFill>
                  <a:srgbClr val="C00000"/>
                </a:solidFill>
                <a:latin typeface="Times New Roman" pitchFamily="18" charset="0"/>
                <a:cs typeface="Times New Roman" pitchFamily="18" charset="0"/>
              </a:rPr>
              <a:t> by a majority of Swiss voters as well as by a majority of the Cantons.</a:t>
            </a:r>
            <a:endParaRPr lang="en-US" sz="3300" dirty="0">
              <a:solidFill>
                <a:srgbClr val="C00000"/>
              </a:solidFill>
              <a:latin typeface="Times New Roman" pitchFamily="18" charset="0"/>
              <a:cs typeface="Times New Roman" pitchFamily="18" charset="0"/>
            </a:endParaRPr>
          </a:p>
          <a:p>
            <a:pPr algn="just"/>
            <a:endParaRPr lang="en-US" dirty="0"/>
          </a:p>
          <a:p>
            <a:pPr marL="0" indent="0" algn="just">
              <a:buNone/>
            </a:pPr>
            <a:r>
              <a:rPr lang="en-US" dirty="0"/>
              <a:t>    </a:t>
            </a:r>
            <a:endParaRPr lang="en-US" dirty="0" smtClean="0"/>
          </a:p>
        </p:txBody>
      </p:sp>
    </p:spTree>
    <p:extLst>
      <p:ext uri="{BB962C8B-B14F-4D97-AF65-F5344CB8AC3E}">
        <p14:creationId xmlns:p14="http://schemas.microsoft.com/office/powerpoint/2010/main" val="25745007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latin typeface="Times New Roman" pitchFamily="18" charset="0"/>
                <a:cs typeface="Times New Roman" pitchFamily="18" charset="0"/>
              </a:rPr>
              <a:t>Tools of Direct Democracy</a:t>
            </a:r>
            <a:endParaRPr lang="en-US"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smtClean="0">
                <a:solidFill>
                  <a:srgbClr val="FF0000"/>
                </a:solidFill>
                <a:latin typeface="Times New Roman" pitchFamily="18" charset="0"/>
                <a:cs typeface="Times New Roman" pitchFamily="18" charset="0"/>
              </a:rPr>
              <a:t>Three tools- Referendum, Initiative and </a:t>
            </a:r>
            <a:r>
              <a:rPr lang="en-US" dirty="0" err="1" smtClean="0">
                <a:solidFill>
                  <a:srgbClr val="FF0000"/>
                </a:solidFill>
                <a:latin typeface="Times New Roman" pitchFamily="18" charset="0"/>
                <a:cs typeface="Times New Roman" pitchFamily="18" charset="0"/>
              </a:rPr>
              <a:t>landsgemeinde</a:t>
            </a:r>
            <a:r>
              <a:rPr lang="en-US" dirty="0" smtClean="0">
                <a:solidFill>
                  <a:srgbClr val="FF0000"/>
                </a:solidFill>
                <a:latin typeface="Times New Roman" pitchFamily="18" charset="0"/>
                <a:cs typeface="Times New Roman" pitchFamily="18" charset="0"/>
              </a:rPr>
              <a:t>.</a:t>
            </a:r>
          </a:p>
          <a:p>
            <a:pPr algn="just"/>
            <a:r>
              <a:rPr lang="en-US" b="1" dirty="0" smtClean="0">
                <a:solidFill>
                  <a:srgbClr val="FF0000"/>
                </a:solidFill>
                <a:latin typeface="Times New Roman" pitchFamily="18" charset="0"/>
                <a:cs typeface="Times New Roman" pitchFamily="18" charset="0"/>
              </a:rPr>
              <a:t>Referendum</a:t>
            </a:r>
            <a:r>
              <a:rPr lang="en-US" dirty="0" smtClean="0">
                <a:solidFill>
                  <a:srgbClr val="FF0000"/>
                </a:solidFill>
                <a:latin typeface="Times New Roman" pitchFamily="18" charset="0"/>
                <a:cs typeface="Times New Roman" pitchFamily="18" charset="0"/>
              </a:rPr>
              <a:t>-Under the system of referendum, the people have the right to approve or disapprove the laws or constitutional amendments passed by their legislature. The decision of referendum is final.</a:t>
            </a: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6002394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algn="just"/>
            <a:r>
              <a:rPr lang="en-US" b="1" dirty="0" smtClean="0">
                <a:solidFill>
                  <a:srgbClr val="002060"/>
                </a:solidFill>
                <a:latin typeface="Times New Roman" pitchFamily="18" charset="0"/>
                <a:cs typeface="Times New Roman" pitchFamily="18" charset="0"/>
              </a:rPr>
              <a:t>Initiative</a:t>
            </a:r>
            <a:r>
              <a:rPr lang="en-US" dirty="0" smtClean="0">
                <a:solidFill>
                  <a:srgbClr val="002060"/>
                </a:solidFill>
                <a:latin typeface="Times New Roman" pitchFamily="18" charset="0"/>
                <a:cs typeface="Times New Roman" pitchFamily="18" charset="0"/>
              </a:rPr>
              <a:t>- Under the system of Initiative one lakh Swiss voters can initiate any proposal for constitutional amendment.</a:t>
            </a:r>
          </a:p>
          <a:p>
            <a:pPr algn="just"/>
            <a:r>
              <a:rPr lang="en-US" b="1" dirty="0" err="1" smtClean="0">
                <a:solidFill>
                  <a:srgbClr val="002060"/>
                </a:solidFill>
                <a:latin typeface="Times New Roman" pitchFamily="18" charset="0"/>
                <a:cs typeface="Times New Roman" pitchFamily="18" charset="0"/>
              </a:rPr>
              <a:t>Landsgemeinde</a:t>
            </a:r>
            <a:r>
              <a:rPr lang="en-US" b="1" dirty="0" smtClean="0">
                <a:solidFill>
                  <a:srgbClr val="002060"/>
                </a:solidFill>
                <a:latin typeface="Times New Roman" pitchFamily="18" charset="0"/>
                <a:cs typeface="Times New Roman" pitchFamily="18" charset="0"/>
              </a:rPr>
              <a:t>-</a:t>
            </a:r>
            <a:r>
              <a:rPr lang="en-US" dirty="0" smtClean="0">
                <a:solidFill>
                  <a:srgbClr val="002060"/>
                </a:solidFill>
                <a:latin typeface="Times New Roman" pitchFamily="18" charset="0"/>
                <a:cs typeface="Times New Roman" pitchFamily="18" charset="0"/>
              </a:rPr>
              <a:t> In one full Canton and five half cantons of Switzerland there is a institution of </a:t>
            </a:r>
            <a:r>
              <a:rPr lang="en-US" dirty="0" err="1" smtClean="0">
                <a:solidFill>
                  <a:srgbClr val="002060"/>
                </a:solidFill>
                <a:latin typeface="Times New Roman" pitchFamily="18" charset="0"/>
                <a:cs typeface="Times New Roman" pitchFamily="18" charset="0"/>
              </a:rPr>
              <a:t>Landsgemeinde</a:t>
            </a:r>
            <a:r>
              <a:rPr lang="en-US" dirty="0" smtClean="0">
                <a:solidFill>
                  <a:srgbClr val="002060"/>
                </a:solidFill>
                <a:latin typeface="Times New Roman" pitchFamily="18" charset="0"/>
                <a:cs typeface="Times New Roman" pitchFamily="18" charset="0"/>
              </a:rPr>
              <a:t>. It is a Cantonal Council of all the voters which makes laws, approves policies and elects the executive for running the administration.</a:t>
            </a:r>
            <a:endParaRPr lang="en-US"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3906768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latin typeface="Times New Roman" pitchFamily="18" charset="0"/>
                <a:cs typeface="Times New Roman" pitchFamily="18" charset="0"/>
              </a:rPr>
              <a:t>Swiss Judicial System</a:t>
            </a:r>
            <a:endParaRPr lang="en-US"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lgn="just"/>
            <a:r>
              <a:rPr lang="en-US" dirty="0" smtClean="0">
                <a:solidFill>
                  <a:srgbClr val="FF0000"/>
                </a:solidFill>
                <a:latin typeface="Times New Roman" pitchFamily="18" charset="0"/>
                <a:cs typeface="Times New Roman" pitchFamily="18" charset="0"/>
              </a:rPr>
              <a:t>The Swiss federal Court is the </a:t>
            </a:r>
            <a:r>
              <a:rPr lang="en-US" b="1" dirty="0" smtClean="0">
                <a:solidFill>
                  <a:srgbClr val="FF0000"/>
                </a:solidFill>
                <a:latin typeface="Times New Roman" pitchFamily="18" charset="0"/>
                <a:cs typeface="Times New Roman" pitchFamily="18" charset="0"/>
              </a:rPr>
              <a:t>only federal court </a:t>
            </a:r>
            <a:r>
              <a:rPr lang="en-US" dirty="0" smtClean="0">
                <a:solidFill>
                  <a:srgbClr val="FF0000"/>
                </a:solidFill>
                <a:latin typeface="Times New Roman" pitchFamily="18" charset="0"/>
                <a:cs typeface="Times New Roman" pitchFamily="18" charset="0"/>
              </a:rPr>
              <a:t>and considered as the supreme court of Switzerland.</a:t>
            </a:r>
          </a:p>
          <a:p>
            <a:pPr algn="just"/>
            <a:r>
              <a:rPr lang="en-US" dirty="0" smtClean="0">
                <a:solidFill>
                  <a:srgbClr val="FF0000"/>
                </a:solidFill>
                <a:latin typeface="Times New Roman" pitchFamily="18" charset="0"/>
                <a:cs typeface="Times New Roman" pitchFamily="18" charset="0"/>
              </a:rPr>
              <a:t>The judges of the court are elected by the federal assembly for a period of </a:t>
            </a:r>
            <a:r>
              <a:rPr lang="en-US" b="1" dirty="0" smtClean="0">
                <a:solidFill>
                  <a:srgbClr val="FF0000"/>
                </a:solidFill>
                <a:latin typeface="Times New Roman" pitchFamily="18" charset="0"/>
                <a:cs typeface="Times New Roman" pitchFamily="18" charset="0"/>
              </a:rPr>
              <a:t>six years</a:t>
            </a:r>
            <a:r>
              <a:rPr lang="en-US" dirty="0" smtClean="0">
                <a:solidFill>
                  <a:srgbClr val="FF0000"/>
                </a:solidFill>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re-election </a:t>
            </a:r>
            <a:r>
              <a:rPr lang="en-US" dirty="0" smtClean="0">
                <a:solidFill>
                  <a:srgbClr val="FF0000"/>
                </a:solidFill>
                <a:latin typeface="Times New Roman" pitchFamily="18" charset="0"/>
                <a:cs typeface="Times New Roman" pitchFamily="18" charset="0"/>
              </a:rPr>
              <a:t>can be done.</a:t>
            </a:r>
          </a:p>
          <a:p>
            <a:pPr algn="just"/>
            <a:r>
              <a:rPr lang="en-US" dirty="0" smtClean="0">
                <a:solidFill>
                  <a:srgbClr val="FF0000"/>
                </a:solidFill>
                <a:latin typeface="Times New Roman" pitchFamily="18" charset="0"/>
                <a:cs typeface="Times New Roman" pitchFamily="18" charset="0"/>
              </a:rPr>
              <a:t>The judges are </a:t>
            </a:r>
            <a:r>
              <a:rPr lang="en-US" b="1" dirty="0" smtClean="0">
                <a:solidFill>
                  <a:srgbClr val="FF0000"/>
                </a:solidFill>
                <a:latin typeface="Times New Roman" pitchFamily="18" charset="0"/>
                <a:cs typeface="Times New Roman" pitchFamily="18" charset="0"/>
              </a:rPr>
              <a:t>responsible</a:t>
            </a:r>
            <a:r>
              <a:rPr lang="en-US" dirty="0" smtClean="0">
                <a:solidFill>
                  <a:srgbClr val="FF0000"/>
                </a:solidFill>
                <a:latin typeface="Times New Roman" pitchFamily="18" charset="0"/>
                <a:cs typeface="Times New Roman" pitchFamily="18" charset="0"/>
              </a:rPr>
              <a:t> before the federal Assembly.</a:t>
            </a:r>
          </a:p>
          <a:p>
            <a:pPr algn="just"/>
            <a:r>
              <a:rPr lang="en-US" b="1" dirty="0" smtClean="0">
                <a:solidFill>
                  <a:srgbClr val="FF0000"/>
                </a:solidFill>
                <a:latin typeface="Times New Roman" pitchFamily="18" charset="0"/>
                <a:cs typeface="Times New Roman" pitchFamily="18" charset="0"/>
              </a:rPr>
              <a:t>No Judicial Review </a:t>
            </a:r>
            <a:r>
              <a:rPr lang="en-US" dirty="0" smtClean="0">
                <a:solidFill>
                  <a:srgbClr val="FF0000"/>
                </a:solidFill>
                <a:latin typeface="Times New Roman" pitchFamily="18" charset="0"/>
                <a:cs typeface="Times New Roman" pitchFamily="18" charset="0"/>
              </a:rPr>
              <a:t>over the federal laws rather Federal Court has been given the power to review laws made by the Cantonal legislatures. </a:t>
            </a:r>
            <a:endParaRPr lang="en-US"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777236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Times New Roman" pitchFamily="18" charset="0"/>
                <a:cs typeface="Times New Roman" pitchFamily="18" charset="0"/>
              </a:rPr>
              <a:t>Introduction</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marL="0" indent="0" algn="just">
              <a:buNone/>
            </a:pPr>
            <a:r>
              <a:rPr lang="en-US" dirty="0" smtClean="0">
                <a:solidFill>
                  <a:srgbClr val="0070C0"/>
                </a:solidFill>
                <a:latin typeface="Times New Roman" pitchFamily="18" charset="0"/>
                <a:cs typeface="Times New Roman" pitchFamily="18" charset="0"/>
              </a:rPr>
              <a:t>The Republic of Switzerland is a small country in Europe. It is a federal republic consisting of 26 cantons or states. The capital of Switzerland is Bern whereas Geneva and Zurich are other world famous cities of this country. Switzerland is home to some unique political features such as </a:t>
            </a:r>
            <a:r>
              <a:rPr lang="en-US" b="1" dirty="0" smtClean="0">
                <a:solidFill>
                  <a:srgbClr val="0070C0"/>
                </a:solidFill>
                <a:latin typeface="Times New Roman" pitchFamily="18" charset="0"/>
                <a:cs typeface="Times New Roman" pitchFamily="18" charset="0"/>
              </a:rPr>
              <a:t>‘tools of Direct Democracy’ and ‘Plural Executive’. </a:t>
            </a:r>
            <a:r>
              <a:rPr lang="en-US" dirty="0" smtClean="0">
                <a:solidFill>
                  <a:srgbClr val="0070C0"/>
                </a:solidFill>
                <a:latin typeface="Times New Roman" pitchFamily="18" charset="0"/>
                <a:cs typeface="Times New Roman" pitchFamily="18" charset="0"/>
              </a:rPr>
              <a:t>Switzerland is a </a:t>
            </a:r>
            <a:r>
              <a:rPr lang="en-US" dirty="0" err="1" smtClean="0">
                <a:solidFill>
                  <a:srgbClr val="0070C0"/>
                </a:solidFill>
                <a:latin typeface="Times New Roman" pitchFamily="18" charset="0"/>
                <a:cs typeface="Times New Roman" pitchFamily="18" charset="0"/>
              </a:rPr>
              <a:t>neutralised</a:t>
            </a:r>
            <a:r>
              <a:rPr lang="en-US" dirty="0" smtClean="0">
                <a:solidFill>
                  <a:srgbClr val="0070C0"/>
                </a:solidFill>
                <a:latin typeface="Times New Roman" pitchFamily="18" charset="0"/>
                <a:cs typeface="Times New Roman" pitchFamily="18" charset="0"/>
              </a:rPr>
              <a:t> country, the status has been conferred on Switzerland by an International Treaty.</a:t>
            </a:r>
            <a:endParaRPr lang="en-US"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17003611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Historical and Constitutional Development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800" dirty="0" smtClean="0">
                <a:solidFill>
                  <a:srgbClr val="002060"/>
                </a:solidFill>
                <a:latin typeface="Times New Roman" pitchFamily="18" charset="0"/>
                <a:cs typeface="Times New Roman" pitchFamily="18" charset="0"/>
              </a:rPr>
              <a:t>Switzerland is the product of a process of unification which commenced in the year 1291 and was completed by 1848.</a:t>
            </a:r>
          </a:p>
          <a:p>
            <a:pPr algn="just"/>
            <a:r>
              <a:rPr lang="en-US" sz="2800" dirty="0" smtClean="0">
                <a:solidFill>
                  <a:srgbClr val="002060"/>
                </a:solidFill>
                <a:latin typeface="Times New Roman" pitchFamily="18" charset="0"/>
                <a:cs typeface="Times New Roman" pitchFamily="18" charset="0"/>
              </a:rPr>
              <a:t>From the year 1848 till 1999 , Swiss people have witnessed three constitutions.</a:t>
            </a:r>
          </a:p>
          <a:p>
            <a:pPr algn="just"/>
            <a:r>
              <a:rPr lang="en-US" sz="2800" dirty="0" smtClean="0">
                <a:solidFill>
                  <a:srgbClr val="002060"/>
                </a:solidFill>
                <a:latin typeface="Times New Roman" pitchFamily="18" charset="0"/>
                <a:cs typeface="Times New Roman" pitchFamily="18" charset="0"/>
              </a:rPr>
              <a:t>The Constitution of 1848</a:t>
            </a:r>
          </a:p>
          <a:p>
            <a:pPr algn="just"/>
            <a:r>
              <a:rPr lang="en-US" sz="2800" dirty="0" smtClean="0">
                <a:solidFill>
                  <a:srgbClr val="002060"/>
                </a:solidFill>
                <a:latin typeface="Times New Roman" pitchFamily="18" charset="0"/>
                <a:cs typeface="Times New Roman" pitchFamily="18" charset="0"/>
              </a:rPr>
              <a:t>The Constitution of 1874</a:t>
            </a:r>
          </a:p>
          <a:p>
            <a:pPr algn="just"/>
            <a:r>
              <a:rPr lang="en-US" sz="2800" dirty="0" smtClean="0">
                <a:solidFill>
                  <a:srgbClr val="002060"/>
                </a:solidFill>
                <a:latin typeface="Times New Roman" pitchFamily="18" charset="0"/>
                <a:cs typeface="Times New Roman" pitchFamily="18" charset="0"/>
              </a:rPr>
              <a:t>The Constitution of 1999</a:t>
            </a:r>
            <a:endParaRPr lang="en-US" sz="28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1196579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latin typeface="Times New Roman" pitchFamily="18" charset="0"/>
                <a:cs typeface="Times New Roman" pitchFamily="18" charset="0"/>
              </a:rPr>
              <a:t>Features of the Constitution of 1848</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smtClean="0">
                <a:solidFill>
                  <a:srgbClr val="0070C0"/>
                </a:solidFill>
                <a:latin typeface="Times New Roman" pitchFamily="18" charset="0"/>
                <a:cs typeface="Times New Roman" pitchFamily="18" charset="0"/>
              </a:rPr>
              <a:t>Switzerland was converted from Confederation to the Federation.</a:t>
            </a:r>
          </a:p>
          <a:p>
            <a:pPr algn="just"/>
            <a:r>
              <a:rPr lang="en-US" dirty="0" smtClean="0">
                <a:solidFill>
                  <a:srgbClr val="0070C0"/>
                </a:solidFill>
                <a:latin typeface="Times New Roman" pitchFamily="18" charset="0"/>
                <a:cs typeface="Times New Roman" pitchFamily="18" charset="0"/>
              </a:rPr>
              <a:t>The Constitution made provision for Bicameral Federal Assembly, the Collegial or Plural Executive, Referendum, Initiative, Common citizenship and Federal Tribunal.</a:t>
            </a:r>
            <a:endParaRPr lang="en-US"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891800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2">
                    <a:lumMod val="75000"/>
                  </a:schemeClr>
                </a:solidFill>
                <a:latin typeface="Times New Roman" pitchFamily="18" charset="0"/>
                <a:cs typeface="Times New Roman" pitchFamily="18" charset="0"/>
              </a:rPr>
              <a:t>Features of the Constitution of 1874</a:t>
            </a:r>
            <a:endParaRPr lang="en-US" dirty="0">
              <a:solidFill>
                <a:schemeClr val="tx2">
                  <a:lumMod val="75000"/>
                </a:schemeClr>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lgn="just"/>
            <a:r>
              <a:rPr lang="en-US" dirty="0" smtClean="0">
                <a:solidFill>
                  <a:srgbClr val="FF0000"/>
                </a:solidFill>
                <a:latin typeface="Times New Roman" pitchFamily="18" charset="0"/>
                <a:cs typeface="Times New Roman" pitchFamily="18" charset="0"/>
              </a:rPr>
              <a:t>Swiss Federal Assembly framed the new Constitution and after the approval through referendum, it came into operation on May 29, 1874.</a:t>
            </a:r>
          </a:p>
          <a:p>
            <a:pPr algn="just"/>
            <a:r>
              <a:rPr lang="en-US" dirty="0" smtClean="0">
                <a:solidFill>
                  <a:srgbClr val="FF0000"/>
                </a:solidFill>
                <a:latin typeface="Times New Roman" pitchFamily="18" charset="0"/>
                <a:cs typeface="Times New Roman" pitchFamily="18" charset="0"/>
              </a:rPr>
              <a:t>It had contained 123 Articles.</a:t>
            </a:r>
          </a:p>
          <a:p>
            <a:pPr algn="just"/>
            <a:r>
              <a:rPr lang="en-US" dirty="0" smtClean="0">
                <a:solidFill>
                  <a:srgbClr val="FF0000"/>
                </a:solidFill>
                <a:latin typeface="Times New Roman" pitchFamily="18" charset="0"/>
                <a:cs typeface="Times New Roman" pitchFamily="18" charset="0"/>
              </a:rPr>
              <a:t>Power of the Centre had enhanced significantly.</a:t>
            </a:r>
          </a:p>
          <a:p>
            <a:pPr algn="just"/>
            <a:r>
              <a:rPr lang="en-US" dirty="0" smtClean="0">
                <a:solidFill>
                  <a:srgbClr val="FF0000"/>
                </a:solidFill>
                <a:latin typeface="Times New Roman" pitchFamily="18" charset="0"/>
                <a:cs typeface="Times New Roman" pitchFamily="18" charset="0"/>
              </a:rPr>
              <a:t>Powers of federal Tribunal were enhanced.</a:t>
            </a:r>
          </a:p>
          <a:p>
            <a:pPr algn="just"/>
            <a:r>
              <a:rPr lang="en-US" dirty="0" smtClean="0">
                <a:solidFill>
                  <a:srgbClr val="FF0000"/>
                </a:solidFill>
                <a:latin typeface="Times New Roman" pitchFamily="18" charset="0"/>
                <a:cs typeface="Times New Roman" pitchFamily="18" charset="0"/>
              </a:rPr>
              <a:t>The separate Judicial system of Cantons were abolished.</a:t>
            </a:r>
            <a:endParaRPr lang="en-US"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9982923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latin typeface="Times New Roman" pitchFamily="18" charset="0"/>
                <a:cs typeface="Times New Roman" pitchFamily="18" charset="0"/>
              </a:rPr>
              <a:t>The Constitution of 1999</a:t>
            </a:r>
            <a:endParaRPr lang="en-US"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lgn="just">
              <a:buNone/>
            </a:pPr>
            <a:r>
              <a:rPr lang="en-US" sz="3600" dirty="0" smtClean="0">
                <a:solidFill>
                  <a:srgbClr val="00B050"/>
                </a:solidFill>
                <a:latin typeface="Times New Roman" pitchFamily="18" charset="0"/>
                <a:cs typeface="Times New Roman" pitchFamily="18" charset="0"/>
              </a:rPr>
              <a:t>The draft constitution was adopted by the </a:t>
            </a:r>
            <a:r>
              <a:rPr lang="en-US" sz="3600" dirty="0" smtClean="0">
                <a:solidFill>
                  <a:srgbClr val="00B050"/>
                </a:solidFill>
                <a:latin typeface="Times New Roman" pitchFamily="18" charset="0"/>
                <a:cs typeface="Times New Roman" pitchFamily="18" charset="0"/>
              </a:rPr>
              <a:t>Swiss federal Assembly </a:t>
            </a:r>
            <a:r>
              <a:rPr lang="en-US" sz="3600" dirty="0" smtClean="0">
                <a:solidFill>
                  <a:srgbClr val="00B050"/>
                </a:solidFill>
                <a:latin typeface="Times New Roman" pitchFamily="18" charset="0"/>
                <a:cs typeface="Times New Roman" pitchFamily="18" charset="0"/>
              </a:rPr>
              <a:t>on December 18, 1998, and adopted by a Referendum on </a:t>
            </a:r>
            <a:r>
              <a:rPr lang="en-US" sz="3600" dirty="0">
                <a:solidFill>
                  <a:srgbClr val="00B050"/>
                </a:solidFill>
                <a:latin typeface="Times New Roman" pitchFamily="18" charset="0"/>
                <a:cs typeface="Times New Roman" pitchFamily="18" charset="0"/>
              </a:rPr>
              <a:t>A</a:t>
            </a:r>
            <a:r>
              <a:rPr lang="en-US" sz="3600" dirty="0" smtClean="0">
                <a:solidFill>
                  <a:srgbClr val="00B050"/>
                </a:solidFill>
                <a:latin typeface="Times New Roman" pitchFamily="18" charset="0"/>
                <a:cs typeface="Times New Roman" pitchFamily="18" charset="0"/>
              </a:rPr>
              <a:t>pril 18, 1999. The parliament issued the Enforcement decree on September 28,1999, and the new Constitution came into force on January 1, 2000.</a:t>
            </a:r>
            <a:endParaRPr lang="en-US" sz="3600"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22175030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lstStyle/>
          <a:p>
            <a:r>
              <a:rPr lang="en-US" dirty="0" smtClean="0">
                <a:solidFill>
                  <a:srgbClr val="C00000"/>
                </a:solidFill>
                <a:latin typeface="Times New Roman" pitchFamily="18" charset="0"/>
                <a:cs typeface="Times New Roman" pitchFamily="18" charset="0"/>
              </a:rPr>
              <a:t>Salient features of the Constitution</a:t>
            </a:r>
            <a:endParaRPr lang="en-US"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25000" lnSpcReduction="20000"/>
          </a:bodyPr>
          <a:lstStyle/>
          <a:p>
            <a:pPr algn="just"/>
            <a:r>
              <a:rPr lang="en-US" sz="9600" dirty="0" smtClean="0">
                <a:solidFill>
                  <a:srgbClr val="7030A0"/>
                </a:solidFill>
                <a:latin typeface="Times New Roman" pitchFamily="18" charset="0"/>
                <a:cs typeface="Times New Roman" pitchFamily="18" charset="0"/>
              </a:rPr>
              <a:t>A written and enacted constitution, consists of </a:t>
            </a:r>
            <a:r>
              <a:rPr lang="en-US" sz="9600" b="1" dirty="0" smtClean="0">
                <a:solidFill>
                  <a:srgbClr val="7030A0"/>
                </a:solidFill>
                <a:latin typeface="Times New Roman" pitchFamily="18" charset="0"/>
                <a:cs typeface="Times New Roman" pitchFamily="18" charset="0"/>
              </a:rPr>
              <a:t>196 Articles</a:t>
            </a:r>
            <a:r>
              <a:rPr lang="en-US" sz="9600" dirty="0" smtClean="0">
                <a:solidFill>
                  <a:srgbClr val="7030A0"/>
                </a:solidFill>
                <a:latin typeface="Times New Roman" pitchFamily="18" charset="0"/>
                <a:cs typeface="Times New Roman" pitchFamily="18" charset="0"/>
              </a:rPr>
              <a:t>.</a:t>
            </a:r>
          </a:p>
          <a:p>
            <a:pPr algn="just"/>
            <a:r>
              <a:rPr lang="en-US" sz="9600" dirty="0" smtClean="0">
                <a:solidFill>
                  <a:srgbClr val="7030A0"/>
                </a:solidFill>
                <a:latin typeface="Times New Roman" pitchFamily="18" charset="0"/>
                <a:cs typeface="Times New Roman" pitchFamily="18" charset="0"/>
              </a:rPr>
              <a:t>Rigid Constitution because procedure of amendment is </a:t>
            </a:r>
            <a:r>
              <a:rPr lang="en-US" sz="9600" b="1" dirty="0" smtClean="0">
                <a:solidFill>
                  <a:srgbClr val="7030A0"/>
                </a:solidFill>
                <a:latin typeface="Times New Roman" pitchFamily="18" charset="0"/>
                <a:cs typeface="Times New Roman" pitchFamily="18" charset="0"/>
              </a:rPr>
              <a:t>complicated</a:t>
            </a:r>
            <a:r>
              <a:rPr lang="en-US" sz="9600" dirty="0" smtClean="0">
                <a:solidFill>
                  <a:srgbClr val="7030A0"/>
                </a:solidFill>
                <a:latin typeface="Times New Roman" pitchFamily="18" charset="0"/>
                <a:cs typeface="Times New Roman" pitchFamily="18" charset="0"/>
              </a:rPr>
              <a:t>.</a:t>
            </a:r>
          </a:p>
          <a:p>
            <a:pPr algn="just"/>
            <a:r>
              <a:rPr lang="en-US" sz="9600" dirty="0" smtClean="0">
                <a:solidFill>
                  <a:srgbClr val="7030A0"/>
                </a:solidFill>
                <a:latin typeface="Times New Roman" pitchFamily="18" charset="0"/>
                <a:cs typeface="Times New Roman" pitchFamily="18" charset="0"/>
              </a:rPr>
              <a:t>Plural Executive- All executive powers of the federation are exercised by a </a:t>
            </a:r>
            <a:r>
              <a:rPr lang="en-US" sz="9600" b="1" dirty="0" smtClean="0">
                <a:solidFill>
                  <a:srgbClr val="7030A0"/>
                </a:solidFill>
                <a:latin typeface="Times New Roman" pitchFamily="18" charset="0"/>
                <a:cs typeface="Times New Roman" pitchFamily="18" charset="0"/>
              </a:rPr>
              <a:t>seven member </a:t>
            </a:r>
            <a:r>
              <a:rPr lang="en-US" sz="9600" dirty="0" smtClean="0">
                <a:solidFill>
                  <a:srgbClr val="7030A0"/>
                </a:solidFill>
                <a:latin typeface="Times New Roman" pitchFamily="18" charset="0"/>
                <a:cs typeface="Times New Roman" pitchFamily="18" charset="0"/>
              </a:rPr>
              <a:t>federal government.</a:t>
            </a:r>
          </a:p>
          <a:p>
            <a:pPr algn="just"/>
            <a:r>
              <a:rPr lang="en-US" sz="9600" dirty="0" smtClean="0">
                <a:solidFill>
                  <a:srgbClr val="7030A0"/>
                </a:solidFill>
                <a:latin typeface="Times New Roman" pitchFamily="18" charset="0"/>
                <a:cs typeface="Times New Roman" pitchFamily="18" charset="0"/>
              </a:rPr>
              <a:t>Bicameral Legislature- Upper House of the Swiss Parliament is </a:t>
            </a:r>
            <a:r>
              <a:rPr lang="en-US" sz="9600" b="1" dirty="0" smtClean="0">
                <a:solidFill>
                  <a:srgbClr val="7030A0"/>
                </a:solidFill>
                <a:latin typeface="Times New Roman" pitchFamily="18" charset="0"/>
                <a:cs typeface="Times New Roman" pitchFamily="18" charset="0"/>
              </a:rPr>
              <a:t>Council of States </a:t>
            </a:r>
            <a:r>
              <a:rPr lang="en-US" sz="9600" dirty="0" smtClean="0">
                <a:solidFill>
                  <a:srgbClr val="7030A0"/>
                </a:solidFill>
                <a:latin typeface="Times New Roman" pitchFamily="18" charset="0"/>
                <a:cs typeface="Times New Roman" pitchFamily="18" charset="0"/>
              </a:rPr>
              <a:t>and the Lower House is the </a:t>
            </a:r>
            <a:r>
              <a:rPr lang="en-US" sz="9600" b="1" dirty="0" smtClean="0">
                <a:solidFill>
                  <a:srgbClr val="7030A0"/>
                </a:solidFill>
                <a:latin typeface="Times New Roman" pitchFamily="18" charset="0"/>
                <a:cs typeface="Times New Roman" pitchFamily="18" charset="0"/>
              </a:rPr>
              <a:t>National Council</a:t>
            </a:r>
          </a:p>
          <a:p>
            <a:pPr algn="just"/>
            <a:r>
              <a:rPr lang="en-US" sz="9600" dirty="0" smtClean="0">
                <a:solidFill>
                  <a:srgbClr val="7030A0"/>
                </a:solidFill>
                <a:latin typeface="Times New Roman" pitchFamily="18" charset="0"/>
                <a:cs typeface="Times New Roman" pitchFamily="18" charset="0"/>
              </a:rPr>
              <a:t>Tools of </a:t>
            </a:r>
            <a:r>
              <a:rPr lang="en-US" sz="9600" dirty="0">
                <a:solidFill>
                  <a:srgbClr val="7030A0"/>
                </a:solidFill>
                <a:latin typeface="Times New Roman" pitchFamily="18" charset="0"/>
                <a:cs typeface="Times New Roman" pitchFamily="18" charset="0"/>
              </a:rPr>
              <a:t>D</a:t>
            </a:r>
            <a:r>
              <a:rPr lang="en-US" sz="9600" dirty="0" smtClean="0">
                <a:solidFill>
                  <a:srgbClr val="7030A0"/>
                </a:solidFill>
                <a:latin typeface="Times New Roman" pitchFamily="18" charset="0"/>
                <a:cs typeface="Times New Roman" pitchFamily="18" charset="0"/>
              </a:rPr>
              <a:t>irect Democracy- Referendums, Initiatives and </a:t>
            </a:r>
            <a:r>
              <a:rPr lang="en-US" sz="9600" dirty="0" err="1" smtClean="0">
                <a:solidFill>
                  <a:srgbClr val="7030A0"/>
                </a:solidFill>
                <a:latin typeface="Times New Roman" pitchFamily="18" charset="0"/>
                <a:cs typeface="Times New Roman" pitchFamily="18" charset="0"/>
              </a:rPr>
              <a:t>Landsgemeinde</a:t>
            </a:r>
            <a:r>
              <a:rPr lang="en-US" sz="9600" dirty="0" smtClean="0">
                <a:solidFill>
                  <a:srgbClr val="7030A0"/>
                </a:solidFill>
                <a:latin typeface="Times New Roman" pitchFamily="18" charset="0"/>
                <a:cs typeface="Times New Roman" pitchFamily="18" charset="0"/>
              </a:rPr>
              <a:t>.</a:t>
            </a:r>
          </a:p>
          <a:p>
            <a:pPr algn="just"/>
            <a:r>
              <a:rPr lang="en-US" sz="9600" dirty="0" smtClean="0">
                <a:solidFill>
                  <a:srgbClr val="7030A0"/>
                </a:solidFill>
                <a:latin typeface="Times New Roman" pitchFamily="18" charset="0"/>
                <a:cs typeface="Times New Roman" pitchFamily="18" charset="0"/>
              </a:rPr>
              <a:t>Mixture of Parliamentary and Presidential forms. </a:t>
            </a:r>
          </a:p>
          <a:p>
            <a:pPr algn="just"/>
            <a:r>
              <a:rPr lang="en-US" sz="9600" dirty="0" smtClean="0">
                <a:solidFill>
                  <a:srgbClr val="7030A0"/>
                </a:solidFill>
                <a:latin typeface="Times New Roman" pitchFamily="18" charset="0"/>
                <a:cs typeface="Times New Roman" pitchFamily="18" charset="0"/>
              </a:rPr>
              <a:t>No Judicial Review over Federal Laws.</a:t>
            </a:r>
          </a:p>
          <a:p>
            <a:pPr algn="just"/>
            <a:r>
              <a:rPr lang="en-US" sz="9600" dirty="0" smtClean="0">
                <a:solidFill>
                  <a:srgbClr val="7030A0"/>
                </a:solidFill>
                <a:latin typeface="Times New Roman" pitchFamily="18" charset="0"/>
                <a:cs typeface="Times New Roman" pitchFamily="18" charset="0"/>
              </a:rPr>
              <a:t>Dual Citizenship.</a:t>
            </a:r>
          </a:p>
          <a:p>
            <a:pPr algn="just"/>
            <a:r>
              <a:rPr lang="en-US" sz="9600" dirty="0" smtClean="0">
                <a:solidFill>
                  <a:srgbClr val="7030A0"/>
                </a:solidFill>
                <a:latin typeface="Times New Roman" pitchFamily="18" charset="0"/>
                <a:cs typeface="Times New Roman" pitchFamily="18" charset="0"/>
              </a:rPr>
              <a:t>Rule of Law</a:t>
            </a:r>
          </a:p>
          <a:p>
            <a:endParaRPr lang="en-US" dirty="0" smtClean="0">
              <a:solidFill>
                <a:srgbClr val="7030A0"/>
              </a:solidFill>
              <a:latin typeface="Times New Roman" pitchFamily="18" charset="0"/>
              <a:cs typeface="Times New Roman" pitchFamily="18" charset="0"/>
            </a:endParaRPr>
          </a:p>
          <a:p>
            <a:pPr marL="0" indent="0">
              <a:buNone/>
            </a:pPr>
            <a:r>
              <a:rPr lang="en-US" dirty="0" smtClean="0">
                <a:solidFill>
                  <a:srgbClr val="7030A0"/>
                </a:solidFill>
                <a:latin typeface="Times New Roman" pitchFamily="18" charset="0"/>
                <a:cs typeface="Times New Roman" pitchFamily="18" charset="0"/>
              </a:rPr>
              <a:t>  </a:t>
            </a:r>
            <a:endParaRPr lang="en-US"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42088019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7030A0"/>
                </a:solidFill>
                <a:latin typeface="Times New Roman" pitchFamily="18" charset="0"/>
                <a:cs typeface="Times New Roman" pitchFamily="18" charset="0"/>
              </a:rPr>
              <a:t>Federal Executive or Federal Council</a:t>
            </a:r>
            <a:endParaRPr lang="en-US" dirty="0">
              <a:solidFill>
                <a:srgbClr val="7030A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algn="just"/>
            <a:r>
              <a:rPr lang="en-US" dirty="0" smtClean="0">
                <a:solidFill>
                  <a:schemeClr val="accent1">
                    <a:lumMod val="50000"/>
                  </a:schemeClr>
                </a:solidFill>
                <a:latin typeface="Times New Roman" pitchFamily="18" charset="0"/>
                <a:cs typeface="Times New Roman" pitchFamily="18" charset="0"/>
              </a:rPr>
              <a:t>Federal Executive or Federal Council is a plural executive of seven members, is elected by the Federal Assembly in a joint session of both the houses for the period of four years.</a:t>
            </a:r>
          </a:p>
          <a:p>
            <a:pPr algn="just"/>
            <a:r>
              <a:rPr lang="en-US" dirty="0" smtClean="0">
                <a:solidFill>
                  <a:schemeClr val="accent1">
                    <a:lumMod val="50000"/>
                  </a:schemeClr>
                </a:solidFill>
                <a:latin typeface="Times New Roman" pitchFamily="18" charset="0"/>
                <a:cs typeface="Times New Roman" pitchFamily="18" charset="0"/>
              </a:rPr>
              <a:t>All the nationalities of German, French and Italian are accorded representation in the Council in the ratio of four, two and one respectively. </a:t>
            </a:r>
          </a:p>
          <a:p>
            <a:pPr algn="just"/>
            <a:r>
              <a:rPr lang="en-US" dirty="0" smtClean="0">
                <a:solidFill>
                  <a:schemeClr val="accent1">
                    <a:lumMod val="50000"/>
                  </a:schemeClr>
                </a:solidFill>
                <a:latin typeface="Times New Roman" pitchFamily="18" charset="0"/>
                <a:cs typeface="Times New Roman" pitchFamily="18" charset="0"/>
              </a:rPr>
              <a:t>The seven members are elected as equals and without any attribution to a particular department</a:t>
            </a:r>
            <a:r>
              <a:rPr lang="en-US" dirty="0" smtClean="0">
                <a:latin typeface="Times New Roman" pitchFamily="18" charset="0"/>
                <a:cs typeface="Times New Roman" pitchFamily="18" charset="0"/>
              </a:rPr>
              <a:t>.</a:t>
            </a: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6821620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a:r>
              <a:rPr lang="en-US" sz="4400" dirty="0" smtClean="0">
                <a:solidFill>
                  <a:srgbClr val="C00000"/>
                </a:solidFill>
                <a:latin typeface="Times New Roman" pitchFamily="18" charset="0"/>
                <a:cs typeface="Times New Roman" pitchFamily="18" charset="0"/>
              </a:rPr>
              <a:t>After their election, the members of the </a:t>
            </a:r>
            <a:r>
              <a:rPr lang="en-US" sz="4400" dirty="0">
                <a:solidFill>
                  <a:srgbClr val="C00000"/>
                </a:solidFill>
                <a:latin typeface="Times New Roman" pitchFamily="18" charset="0"/>
                <a:cs typeface="Times New Roman" pitchFamily="18" charset="0"/>
              </a:rPr>
              <a:t>F</a:t>
            </a:r>
            <a:r>
              <a:rPr lang="en-US" sz="4400" dirty="0" smtClean="0">
                <a:solidFill>
                  <a:srgbClr val="C00000"/>
                </a:solidFill>
                <a:latin typeface="Times New Roman" pitchFamily="18" charset="0"/>
                <a:cs typeface="Times New Roman" pitchFamily="18" charset="0"/>
              </a:rPr>
              <a:t>ederal </a:t>
            </a:r>
            <a:r>
              <a:rPr lang="en-US" sz="4400" dirty="0">
                <a:solidFill>
                  <a:srgbClr val="C00000"/>
                </a:solidFill>
                <a:latin typeface="Times New Roman" pitchFamily="18" charset="0"/>
                <a:cs typeface="Times New Roman" pitchFamily="18" charset="0"/>
              </a:rPr>
              <a:t>C</a:t>
            </a:r>
            <a:r>
              <a:rPr lang="en-US" sz="4400" dirty="0" smtClean="0">
                <a:solidFill>
                  <a:srgbClr val="C00000"/>
                </a:solidFill>
                <a:latin typeface="Times New Roman" pitchFamily="18" charset="0"/>
                <a:cs typeface="Times New Roman" pitchFamily="18" charset="0"/>
              </a:rPr>
              <a:t>ouncil decides on the distribution of the departments. They give their preference in order of seniority and in case of contest, the majority principles applies.</a:t>
            </a:r>
          </a:p>
          <a:p>
            <a:pPr algn="just"/>
            <a:r>
              <a:rPr lang="en-US" sz="4400" dirty="0" smtClean="0">
                <a:solidFill>
                  <a:srgbClr val="C00000"/>
                </a:solidFill>
                <a:latin typeface="Times New Roman" pitchFamily="18" charset="0"/>
                <a:cs typeface="Times New Roman" pitchFamily="18" charset="0"/>
              </a:rPr>
              <a:t>One of the members of the Council is annually elected as the President while another is chosen as Vice-President.</a:t>
            </a:r>
          </a:p>
          <a:p>
            <a:pPr algn="just"/>
            <a:r>
              <a:rPr lang="en-US" sz="4400" dirty="0" smtClean="0">
                <a:solidFill>
                  <a:srgbClr val="C00000"/>
                </a:solidFill>
                <a:latin typeface="Times New Roman" pitchFamily="18" charset="0"/>
                <a:cs typeface="Times New Roman" pitchFamily="18" charset="0"/>
              </a:rPr>
              <a:t>By convention, this process continues and each member gets chance to become President and Vice-President.</a:t>
            </a:r>
          </a:p>
        </p:txBody>
      </p:sp>
    </p:spTree>
    <p:extLst>
      <p:ext uri="{BB962C8B-B14F-4D97-AF65-F5344CB8AC3E}">
        <p14:creationId xmlns:p14="http://schemas.microsoft.com/office/powerpoint/2010/main" val="33941743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504</TotalTime>
  <Words>1155</Words>
  <Application>Microsoft Office PowerPoint</Application>
  <PresentationFormat>On-screen Show (4:3)</PresentationFormat>
  <Paragraphs>73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  Constitution of Switzerland</vt:lpstr>
      <vt:lpstr>Introduction</vt:lpstr>
      <vt:lpstr>Historical and Constitutional Development</vt:lpstr>
      <vt:lpstr>Features of the Constitution of 1848</vt:lpstr>
      <vt:lpstr>Features of the Constitution of 1874</vt:lpstr>
      <vt:lpstr>The Constitution of 1999</vt:lpstr>
      <vt:lpstr>Salient features of the Constitution</vt:lpstr>
      <vt:lpstr>Federal Executive or Federal Council</vt:lpstr>
      <vt:lpstr>PowerPoint Presentation</vt:lpstr>
      <vt:lpstr>PowerPoint Presentation</vt:lpstr>
      <vt:lpstr>Functions of the Federal Executive</vt:lpstr>
      <vt:lpstr>Federal Assembly</vt:lpstr>
      <vt:lpstr>National Council</vt:lpstr>
      <vt:lpstr>Council of the States</vt:lpstr>
      <vt:lpstr>Procedure of Amendment of the Constitution</vt:lpstr>
      <vt:lpstr>Tools of Direct Democracy</vt:lpstr>
      <vt:lpstr>PowerPoint Presentation</vt:lpstr>
      <vt:lpstr>Swiss Judicial System</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 of Switzerland</dc:title>
  <dc:creator>AMEEN</dc:creator>
  <cp:lastModifiedBy>dell core</cp:lastModifiedBy>
  <cp:revision>47</cp:revision>
  <dcterms:created xsi:type="dcterms:W3CDTF">2006-08-16T00:00:00Z</dcterms:created>
  <dcterms:modified xsi:type="dcterms:W3CDTF">2020-04-22T11:05:29Z</dcterms:modified>
</cp:coreProperties>
</file>